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9"/>
  </p:notesMasterIdLst>
  <p:sldIdLst>
    <p:sldId id="256" r:id="rId3"/>
    <p:sldId id="268" r:id="rId4"/>
    <p:sldId id="269" r:id="rId5"/>
    <p:sldId id="279" r:id="rId6"/>
    <p:sldId id="275" r:id="rId7"/>
    <p:sldId id="287" r:id="rId8"/>
    <p:sldId id="271" r:id="rId9"/>
    <p:sldId id="272" r:id="rId10"/>
    <p:sldId id="278" r:id="rId11"/>
    <p:sldId id="286" r:id="rId12"/>
    <p:sldId id="273" r:id="rId13"/>
    <p:sldId id="274" r:id="rId14"/>
    <p:sldId id="281" r:id="rId15"/>
    <p:sldId id="282" r:id="rId16"/>
    <p:sldId id="283" r:id="rId17"/>
    <p:sldId id="267" r:id="rId18"/>
  </p:sldIdLst>
  <p:sldSz cx="12188825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6"/>
  </p:normalViewPr>
  <p:slideViewPr>
    <p:cSldViewPr>
      <p:cViewPr>
        <p:scale>
          <a:sx n="107" d="100"/>
          <a:sy n="107" d="100"/>
        </p:scale>
        <p:origin x="736" y="168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3FFB5-4D62-1543-9DCE-4B844F9228D4}" type="datetimeFigureOut">
              <a:rPr lang="en-RS" smtClean="0"/>
              <a:t>25.11.24.</a:t>
            </a:fld>
            <a:endParaRPr lang="e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4675" y="1336675"/>
            <a:ext cx="64103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10999-BF25-1C4D-9821-B6F3BD33DF9C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962115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ate21.org/anton_skala.htm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eo.edu.rs/" TargetMode="External"/><Relationship Id="rId5" Type="http://schemas.openxmlformats.org/officeDocument/2006/relationships/hyperlink" Target="https://gate21.org/antona_janse.htm" TargetMode="External"/><Relationship Id="rId4" Type="http://schemas.openxmlformats.org/officeDocument/2006/relationships/hyperlink" Target="https://gate21.org/centar_za_autizam.htm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RS" dirty="0"/>
              <a:t>Pogledaj ovaj sajt o nastavnim programima za decu sa smetnjama u razvoju: </a:t>
            </a:r>
            <a:r>
              <a:rPr lang="en-GB" dirty="0"/>
              <a:t>https://gate21.org/</a:t>
            </a:r>
            <a:r>
              <a:rPr lang="en-GB" dirty="0" err="1"/>
              <a:t>o_projektu.htm</a:t>
            </a:r>
            <a:r>
              <a:rPr lang="en-GB" dirty="0"/>
              <a:t>, evo </a:t>
            </a:r>
            <a:r>
              <a:rPr lang="en-GB" dirty="0" err="1"/>
              <a:t>šta</a:t>
            </a:r>
            <a:r>
              <a:rPr lang="en-GB" dirty="0"/>
              <a:t> </a:t>
            </a:r>
            <a:r>
              <a:rPr lang="en-GB" dirty="0" err="1"/>
              <a:t>kaže</a:t>
            </a:r>
            <a:r>
              <a:rPr lang="en-GB" dirty="0"/>
              <a:t>: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Evropski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projekat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podržan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od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strane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Erasmus plus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programa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koji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okuplja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4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partnerske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organizacije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iz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tri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različitie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zemlje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: </a:t>
            </a:r>
            <a:b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</a:b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1. </a:t>
            </a:r>
            <a:r>
              <a:rPr lang="en-GB" b="0" i="0" u="none" strike="noStrike" dirty="0">
                <a:solidFill>
                  <a:srgbClr val="FED136"/>
                </a:solidFill>
                <a:effectLst/>
                <a:latin typeface="Roboto Slab" panose="020F0502020204030204" pitchFamily="34" charset="0"/>
                <a:hlinkClick r:id="rId3"/>
              </a:rPr>
              <a:t>OŠ „Anton Skala“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iz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Srbije</a:t>
            </a:r>
            <a:b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</a:b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2. </a:t>
            </a:r>
            <a:r>
              <a:rPr lang="en-GB" b="0" i="0" u="none" strike="noStrike" dirty="0">
                <a:solidFill>
                  <a:srgbClr val="FED136"/>
                </a:solidFill>
                <a:effectLst/>
                <a:latin typeface="Roboto Slab" panose="020F0502020204030204" pitchFamily="34" charset="0"/>
                <a:hlinkClick r:id="rId4"/>
              </a:rPr>
              <a:t>Centar za autizam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, Hrvatska</a:t>
            </a:r>
            <a:b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</a:b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3. </a:t>
            </a:r>
            <a:r>
              <a:rPr lang="en-GB" b="0" i="0" u="none" strike="noStrike" dirty="0">
                <a:solidFill>
                  <a:srgbClr val="FED136"/>
                </a:solidFill>
                <a:effectLst/>
                <a:latin typeface="Roboto Slab" panose="020F0502020204030204" pitchFamily="34" charset="0"/>
                <a:hlinkClick r:id="rId5"/>
              </a:rPr>
              <a:t>OŠ „Antona Janše“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, Slovenija</a:t>
            </a:r>
            <a:b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</a:b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Pridruženi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partner: </a:t>
            </a:r>
            <a:r>
              <a:rPr lang="en-GB" b="0" i="0" u="none" strike="noStrike" dirty="0">
                <a:solidFill>
                  <a:srgbClr val="FED136"/>
                </a:solidFill>
                <a:effectLst/>
                <a:latin typeface="Roboto Slab" panose="020F0502020204030204" pitchFamily="34" charset="0"/>
                <a:hlinkClick r:id="rId6"/>
              </a:rPr>
              <a:t>Zavod za vrednovanje kvaliteta obrazovanja i vaspitanja (ZVKOV)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,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Srbija</a:t>
            </a:r>
            <a:endParaRPr lang="en-GB" b="0" i="0" u="none" strike="noStrike" dirty="0">
              <a:solidFill>
                <a:srgbClr val="212529"/>
              </a:solidFill>
              <a:effectLst/>
              <a:latin typeface="Roboto Slab" panose="020F0502020204030204" pitchFamily="34" charset="0"/>
            </a:endParaRPr>
          </a:p>
          <a:p>
            <a:pPr algn="ctr"/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Cilj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projekta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je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izrada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nastavnog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materijala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prilagođenog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učenicima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različitim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smetnjama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u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razvoju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.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Nastavni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materijal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biće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u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skladu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nacionalnim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kurikulumima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pomenute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tri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zemlje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,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pratiće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nastavne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oblasti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teme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tri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predmeta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(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maternji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jezik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,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matematika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svet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oko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nas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)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moći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će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besplatno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da se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preuzme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u PDF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formatu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.</a:t>
            </a:r>
          </a:p>
          <a:p>
            <a:pPr algn="ctr"/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Nakon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kreiranja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baze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materijala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za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štampu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upotrebu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u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neposrednom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radu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decom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sledi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faza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izrade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aplikacije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koja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će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se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takođe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koristiti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u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edukativne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svrhe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. Naime,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učenici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će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moći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da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samostalno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ili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uz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nadzor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pristupaju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aplikaciji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koja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će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sadržati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prilagođen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nastavni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sadržaj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zadatke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za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vežbanje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.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Aplikacije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će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biti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dostupne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za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besplatno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preuzimanje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Play store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AppStore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platformama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.</a:t>
            </a:r>
          </a:p>
          <a:p>
            <a:pPr algn="ctr"/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Realizacijom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projekta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značajno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će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se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unaprediti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kvalitet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obrazovno-vaspitnog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rada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u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ustanovama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koje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se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bave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obrazovanjem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učenika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smetnjama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u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razvoju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.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Nepostojanje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jedinstvene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baze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materijala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za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učenje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podučavanje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znatno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otežava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rad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nastavnika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koji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neretko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samostalno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osmišljavaju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materijale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prilagođavaju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ih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učenicima</a:t>
            </a:r>
            <a:r>
              <a:rPr lang="en-GB" b="0" i="0" u="none" strike="noStrike" dirty="0">
                <a:solidFill>
                  <a:srgbClr val="212529"/>
                </a:solidFill>
                <a:effectLst/>
                <a:latin typeface="Roboto Slab" panose="020F0502020204030204" pitchFamily="34" charset="0"/>
              </a:rPr>
              <a:t>.</a:t>
            </a:r>
          </a:p>
          <a:p>
            <a:endParaRPr lang="en-GB" dirty="0"/>
          </a:p>
          <a:p>
            <a:endParaRPr lang="e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0999-BF25-1C4D-9821-B6F3BD33DF9C}" type="slidenum">
              <a:rPr lang="en-RS" smtClean="0"/>
              <a:t>12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844955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C86FBBB-5E16-4A0F-AC0E-08097D9BFA10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F41AF8D-FE9F-4C2E-BB83-C56CE63926CE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A17FA44-822E-4A16-B43A-3E49CB4C79B0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8200" y="160452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6920" y="160452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120" y="368208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8200" y="368208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6920" y="368208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D41BAA8-4F81-478A-92BC-EE762E8B56AE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8DE5103-1311-4B88-83D3-ED99E9E0F93F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0F21CF8-DE87-4E92-B0D2-C1245DBB527C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25690A6-4453-488B-9411-80D8B8248FBE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793F9B3-4456-44CC-92A3-6CB018792EEE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AC83B2B-6306-454E-BFF3-D480EA81272A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120" y="273600"/>
            <a:ext cx="109695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3661ECE-AFEB-4FD7-BE1E-F76DE49FD2C9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DBCEC2B-34EC-4A85-A650-58E4813D9F61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5953EE5-865B-40FF-A952-98681E39759F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074D734-4794-48FF-8D83-8643C01DA934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1DDAEF9-1EBD-42D2-8F55-024A26131F80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44E9AEF-679B-49FB-937C-CDBFB7FFF102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92EFCAA-0465-40FE-BC22-8B6DA59A0BF1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8200" y="160452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6920" y="160452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120" y="368208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8200" y="368208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6920" y="3682080"/>
            <a:ext cx="3531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7BD76CE-CB99-47A5-BE2E-E55735D06114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5B15E10-DEED-4603-8BCE-02BE38153007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BECFD21-7B43-40FE-986C-042034D0AAC2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34E9F5A-7B34-4BE8-BD0C-689BF715E5F0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120" y="273600"/>
            <a:ext cx="109695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8545A66-ED58-42B1-A0D8-1156EB6A0F2D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9EC9D99-41F5-414F-A550-4D06AC011F92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DD977B-01F1-4D74-9701-F7585C579843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1D4547F-5221-408D-875F-75EFCDE2538D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7720" y="365040"/>
            <a:ext cx="1051200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4037400" y="6356520"/>
            <a:ext cx="411300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07960" y="6356520"/>
            <a:ext cx="274176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5C7485D-9F73-410E-B2D4-61C94154F78F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914400">
                <a:lnSpc>
                  <a:spcPct val="100000"/>
                </a:lnSpc>
                <a:buNone/>
                <a:tabLst>
                  <a:tab pos="0" algn="l"/>
                </a:tabLst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7720" y="6356520"/>
            <a:ext cx="274176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4037400" y="6356520"/>
            <a:ext cx="411300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8607960" y="6356520"/>
            <a:ext cx="274176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FFAA536A-0DC9-4634-9870-AED5A00F6595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914400">
                <a:lnSpc>
                  <a:spcPct val="100000"/>
                </a:lnSpc>
                <a:buNone/>
                <a:tabLst>
                  <a:tab pos="0" algn="l"/>
                </a:tabLst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837720" y="6356520"/>
            <a:ext cx="274176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mailto:info@decabezgranica.com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62782" y="1226544"/>
            <a:ext cx="10779120" cy="4578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 fontScale="90000"/>
          </a:bodyPr>
          <a:lstStyle/>
          <a:p>
            <a:pPr indent="0" algn="ctr" defTabSz="914400">
              <a:lnSpc>
                <a:spcPct val="90000"/>
              </a:lnSpc>
              <a:buNone/>
              <a:tabLst>
                <a:tab pos="0" algn="l"/>
              </a:tabLst>
            </a:pPr>
            <a:b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</a:br>
            <a:b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</a:br>
            <a:r>
              <a:rPr lang="en-GB" sz="3200" dirty="0" err="1">
                <a:solidFill>
                  <a:srgbClr val="231F20"/>
                </a:solidFill>
                <a:latin typeface="Nylas-Pro"/>
              </a:rPr>
              <a:t>Društveni</a:t>
            </a:r>
            <a:r>
              <a:rPr lang="en-GB" sz="3200" dirty="0">
                <a:solidFill>
                  <a:srgbClr val="231F20"/>
                </a:solidFill>
                <a:latin typeface="Nylas-Pro"/>
              </a:rPr>
              <a:t> </a:t>
            </a:r>
            <a:r>
              <a:rPr lang="en-GB" sz="3200" dirty="0" err="1">
                <a:solidFill>
                  <a:srgbClr val="231F20"/>
                </a:solidFill>
                <a:latin typeface="Nylas-Pro"/>
              </a:rPr>
              <a:t>dijalog</a:t>
            </a:r>
            <a:br>
              <a:rPr lang="en-GB" sz="3200" dirty="0">
                <a:solidFill>
                  <a:srgbClr val="231F20"/>
                </a:solidFill>
                <a:latin typeface="Nylas-Pro"/>
              </a:rPr>
            </a:br>
            <a:b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</a:br>
            <a: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  <a:t>Analiza </a:t>
            </a:r>
            <a:r>
              <a:rPr lang="en-GB" sz="4000" b="0" i="0" dirty="0" err="1">
                <a:solidFill>
                  <a:srgbClr val="231F20"/>
                </a:solidFill>
                <a:effectLst/>
                <a:latin typeface="Nylas-Pro"/>
              </a:rPr>
              <a:t>potreba</a:t>
            </a:r>
            <a: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  <a:t> </a:t>
            </a:r>
            <a:r>
              <a:rPr lang="en-GB" sz="4000" b="0" i="0" dirty="0" err="1">
                <a:solidFill>
                  <a:srgbClr val="231F20"/>
                </a:solidFill>
                <a:effectLst/>
                <a:latin typeface="Nylas-Pro"/>
              </a:rPr>
              <a:t>i</a:t>
            </a:r>
            <a: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  <a:t> </a:t>
            </a:r>
            <a:r>
              <a:rPr lang="en-GB" sz="4000" b="0" i="0" dirty="0" err="1">
                <a:solidFill>
                  <a:srgbClr val="231F20"/>
                </a:solidFill>
                <a:effectLst/>
                <a:latin typeface="Nylas-Pro"/>
              </a:rPr>
              <a:t>modeli</a:t>
            </a:r>
            <a: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  <a:t> </a:t>
            </a:r>
            <a:r>
              <a:rPr lang="en-GB" sz="4000" b="0" i="0" dirty="0" err="1">
                <a:solidFill>
                  <a:srgbClr val="231F20"/>
                </a:solidFill>
                <a:effectLst/>
                <a:latin typeface="Nylas-Pro"/>
              </a:rPr>
              <a:t>podrške</a:t>
            </a:r>
            <a: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  <a:t> </a:t>
            </a:r>
            <a:r>
              <a:rPr lang="en-GB" sz="4000" b="0" i="0" dirty="0" err="1">
                <a:solidFill>
                  <a:srgbClr val="231F20"/>
                </a:solidFill>
                <a:effectLst/>
                <a:latin typeface="Nylas-Pro"/>
              </a:rPr>
              <a:t>deci</a:t>
            </a:r>
            <a: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  <a:t> </a:t>
            </a:r>
            <a:r>
              <a:rPr lang="en-GB" sz="4000" b="0" i="0" dirty="0" err="1">
                <a:solidFill>
                  <a:srgbClr val="231F20"/>
                </a:solidFill>
                <a:effectLst/>
                <a:latin typeface="Nylas-Pro"/>
              </a:rPr>
              <a:t>i</a:t>
            </a:r>
            <a: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  <a:t> </a:t>
            </a:r>
            <a:r>
              <a:rPr lang="en-GB" sz="4000" b="0" i="0" dirty="0" err="1">
                <a:solidFill>
                  <a:srgbClr val="231F20"/>
                </a:solidFill>
                <a:effectLst/>
                <a:latin typeface="Nylas-Pro"/>
              </a:rPr>
              <a:t>mladima</a:t>
            </a:r>
            <a: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  <a:t> </a:t>
            </a:r>
            <a:r>
              <a:rPr lang="en-GB" sz="4000" b="0" i="0" dirty="0" err="1">
                <a:solidFill>
                  <a:srgbClr val="231F20"/>
                </a:solidFill>
                <a:effectLst/>
                <a:latin typeface="Nylas-Pro"/>
              </a:rPr>
              <a:t>sa</a:t>
            </a:r>
            <a: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  <a:t> </a:t>
            </a:r>
            <a:r>
              <a:rPr lang="en-GB" sz="4000" b="0" i="0" dirty="0" err="1">
                <a:solidFill>
                  <a:srgbClr val="231F20"/>
                </a:solidFill>
                <a:effectLst/>
                <a:latin typeface="Nylas-Pro"/>
              </a:rPr>
              <a:t>intelektualnim</a:t>
            </a:r>
            <a: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  <a:t> </a:t>
            </a:r>
            <a:r>
              <a:rPr lang="en-GB" sz="4000" b="0" i="0" dirty="0" err="1">
                <a:solidFill>
                  <a:srgbClr val="231F20"/>
                </a:solidFill>
                <a:effectLst/>
                <a:latin typeface="Nylas-Pro"/>
              </a:rPr>
              <a:t>teškoćama</a:t>
            </a:r>
            <a:b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</a:br>
            <a:b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</a:br>
            <a:r>
              <a:rPr lang="en-GB" sz="2700" b="0" i="0" dirty="0">
                <a:solidFill>
                  <a:srgbClr val="231F20"/>
                </a:solidFill>
                <a:effectLst/>
                <a:latin typeface="Nylas-Pro"/>
              </a:rPr>
              <a:t>Dr Aleksandra </a:t>
            </a:r>
            <a:r>
              <a:rPr lang="en-GB" sz="2700" b="0" i="0" dirty="0" err="1">
                <a:solidFill>
                  <a:srgbClr val="231F20"/>
                </a:solidFill>
                <a:effectLst/>
                <a:latin typeface="Nylas-Pro"/>
              </a:rPr>
              <a:t>Rabrenović</a:t>
            </a:r>
            <a:br>
              <a:rPr lang="en-GB" sz="2700" dirty="0">
                <a:solidFill>
                  <a:srgbClr val="231F20"/>
                </a:solidFill>
                <a:latin typeface="Nylas-Pro"/>
              </a:rPr>
            </a:br>
            <a:r>
              <a:rPr lang="en-GB" sz="2700" dirty="0">
                <a:solidFill>
                  <a:srgbClr val="231F20"/>
                </a:solidFill>
                <a:latin typeface="Nylas-Pro"/>
              </a:rPr>
              <a:t>Mr </a:t>
            </a:r>
            <a:r>
              <a:rPr lang="en-GB" sz="2700" dirty="0" err="1">
                <a:solidFill>
                  <a:srgbClr val="231F20"/>
                </a:solidFill>
                <a:latin typeface="Nylas-Pro"/>
              </a:rPr>
              <a:t>Tijana</a:t>
            </a:r>
            <a:r>
              <a:rPr lang="en-GB" sz="2700" dirty="0">
                <a:solidFill>
                  <a:srgbClr val="231F20"/>
                </a:solidFill>
                <a:latin typeface="Nylas-Pro"/>
              </a:rPr>
              <a:t> </a:t>
            </a:r>
            <a:r>
              <a:rPr lang="en-GB" sz="2700" dirty="0" err="1">
                <a:solidFill>
                  <a:srgbClr val="231F20"/>
                </a:solidFill>
                <a:latin typeface="Nylas-Pro"/>
              </a:rPr>
              <a:t>Malezić</a:t>
            </a:r>
            <a:r>
              <a:rPr lang="en-GB" sz="2700" dirty="0">
                <a:solidFill>
                  <a:srgbClr val="231F20"/>
                </a:solidFill>
                <a:latin typeface="Nylas-Pro"/>
              </a:rPr>
              <a:t> </a:t>
            </a:r>
            <a:r>
              <a:rPr lang="en-GB" sz="2700" dirty="0" err="1">
                <a:solidFill>
                  <a:srgbClr val="231F20"/>
                </a:solidFill>
                <a:latin typeface="Nylas-Pro"/>
              </a:rPr>
              <a:t>Repajić</a:t>
            </a:r>
            <a:br>
              <a:rPr lang="en-GB" sz="2700" b="0" i="0" dirty="0">
                <a:solidFill>
                  <a:srgbClr val="231F20"/>
                </a:solidFill>
                <a:effectLst/>
                <a:latin typeface="Nylas-Pro"/>
              </a:rPr>
            </a:br>
            <a:br>
              <a:rPr lang="en-GB" sz="4000" b="0" i="0" dirty="0">
                <a:solidFill>
                  <a:srgbClr val="231F20"/>
                </a:solidFill>
                <a:effectLst/>
                <a:latin typeface="Nylas-Pro"/>
              </a:rPr>
            </a:br>
            <a:r>
              <a:rPr lang="en-GB" sz="3100" b="0" i="0" dirty="0" err="1">
                <a:solidFill>
                  <a:srgbClr val="231F20"/>
                </a:solidFill>
                <a:effectLst/>
                <a:latin typeface="Nylas-Pro"/>
              </a:rPr>
              <a:t>Palata</a:t>
            </a:r>
            <a:r>
              <a:rPr lang="en-GB" sz="3100" b="0" i="0" dirty="0">
                <a:solidFill>
                  <a:srgbClr val="231F20"/>
                </a:solidFill>
                <a:effectLst/>
                <a:latin typeface="Nylas-Pro"/>
              </a:rPr>
              <a:t> </a:t>
            </a:r>
            <a:r>
              <a:rPr lang="en-GB" sz="3100" b="0" i="0" dirty="0" err="1">
                <a:solidFill>
                  <a:srgbClr val="231F20"/>
                </a:solidFill>
                <a:effectLst/>
                <a:latin typeface="Nylas-Pro"/>
              </a:rPr>
              <a:t>Srbija</a:t>
            </a:r>
            <a:r>
              <a:rPr lang="en-GB" sz="3100" b="0" i="0" dirty="0">
                <a:solidFill>
                  <a:srgbClr val="231F20"/>
                </a:solidFill>
                <a:effectLst/>
                <a:latin typeface="Nylas-Pro"/>
              </a:rPr>
              <a:t>, 27.11.2024.</a:t>
            </a:r>
            <a:br>
              <a:rPr lang="en-GB" sz="2700" b="0" i="0" dirty="0">
                <a:solidFill>
                  <a:srgbClr val="231F20"/>
                </a:solidFill>
                <a:effectLst/>
                <a:latin typeface="Nylas-Pro"/>
              </a:rPr>
            </a:br>
            <a:endParaRPr lang="en-US" sz="2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4" name="Picture 4"/>
          <p:cNvPicPr/>
          <p:nvPr/>
        </p:nvPicPr>
        <p:blipFill>
          <a:blip r:embed="rId2"/>
          <a:stretch/>
        </p:blipFill>
        <p:spPr>
          <a:xfrm>
            <a:off x="9838828" y="5013176"/>
            <a:ext cx="1296144" cy="1296144"/>
          </a:xfrm>
          <a:prstGeom prst="rect">
            <a:avLst/>
          </a:prstGeom>
          <a:ln w="0"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1251958-D276-1E60-5C47-539C748274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23" y="-312488"/>
            <a:ext cx="2752243" cy="20794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EDF59E3-0E7D-5D67-4BC2-7C6C73CE6F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9682" y="435694"/>
            <a:ext cx="1952928" cy="6509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CF72BC0-0530-10B1-F2CA-AE99A515E2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6607" y="484793"/>
            <a:ext cx="1340973" cy="567941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1BD10E7-6D10-D10F-4A09-A28304DC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RS" dirty="0"/>
            </a:br>
            <a:endParaRPr lang="en-RS" dirty="0"/>
          </a:p>
        </p:txBody>
      </p:sp>
      <p:pic>
        <p:nvPicPr>
          <p:cNvPr id="7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B6254967-8DC0-8688-D3E2-9A55A40EDB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846" y="513908"/>
            <a:ext cx="894872" cy="53882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ED3F91-41FF-EA0F-04F6-BA8934791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B6FF6E-8728-4D0E-777E-652D7605F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953" y="921715"/>
            <a:ext cx="4703355" cy="3100498"/>
          </a:xfrm>
          <a:prstGeom prst="ellipse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l" rtl="0">
              <a:lnSpc>
                <a:spcPct val="90000"/>
              </a:lnSpc>
              <a:spcBef>
                <a:spcPct val="0"/>
              </a:spcBef>
            </a:pPr>
            <a:b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Socijalna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davanja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osobe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invaliditetom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Srbiji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značajno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niža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odnosu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prosek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zemalja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EU (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kao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procenat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BDP-a)</a:t>
            </a:r>
            <a:b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Izvor: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Anketa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prihodima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uslovima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života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(SILC)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88825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7548" y="4022220"/>
            <a:ext cx="8151275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0280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67800C-87F8-07B1-9893-A145B5D52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237" y="1698568"/>
            <a:ext cx="6393636" cy="3818664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88823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94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7755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7598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3FBAED-CCAE-73CE-6350-D0CB9AD7C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56" y="1122363"/>
            <a:ext cx="4022312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rtl="0">
              <a:lnSpc>
                <a:spcPct val="90000"/>
              </a:lnSpc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Modeli podrške deci i mladima sa intelektualnim teškoćama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704" y="346883"/>
            <a:ext cx="146304" cy="7039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903" y="4546920"/>
            <a:ext cx="402231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group of people holding a puzzle piece&#10;&#10;Description automatically generated">
            <a:extLst>
              <a:ext uri="{FF2B5EF4-FFF2-40B4-BE49-F238E27FC236}">
                <a16:creationId xmlns:a16="http://schemas.microsoft.com/office/drawing/2014/main" id="{E393F830-32E0-5AA5-C426-A14FB78B7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946" y="777693"/>
            <a:ext cx="6407167" cy="5151362"/>
          </a:xfrm>
          <a:prstGeom prst="rect">
            <a:avLst/>
          </a:prstGeom>
        </p:spPr>
      </p:pic>
      <p:pic>
        <p:nvPicPr>
          <p:cNvPr id="8" name="Picture 1">
            <a:extLst>
              <a:ext uri="{FF2B5EF4-FFF2-40B4-BE49-F238E27FC236}">
                <a16:creationId xmlns:a16="http://schemas.microsoft.com/office/drawing/2014/main" id="{3CAD4164-9E6D-813E-FB30-607104D72F7E}"/>
              </a:ext>
            </a:extLst>
          </p:cNvPr>
          <p:cNvPicPr/>
          <p:nvPr/>
        </p:nvPicPr>
        <p:blipFill>
          <a:blip r:embed="rId3" cstate="print"/>
          <a:stretch/>
        </p:blipFill>
        <p:spPr>
          <a:xfrm>
            <a:off x="1629916" y="5132103"/>
            <a:ext cx="983378" cy="94979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208330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1930E5-3C61-4289-2E1C-2383DD28A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97" y="923962"/>
            <a:ext cx="3934623" cy="3230027"/>
          </a:xfrm>
        </p:spPr>
        <p:txBody>
          <a:bodyPr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RS" sz="4800" dirty="0"/>
              <a:t>Predlozi za podršku deci sa intelektualnim teškoćama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12" y="4415246"/>
            <a:ext cx="1197921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2369" y="587829"/>
            <a:ext cx="6503606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E6614-11BC-9EBD-7889-418BBBB2DF8A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654745" y="692697"/>
            <a:ext cx="5540943" cy="5070790"/>
          </a:xfrm>
        </p:spPr>
        <p:txBody>
          <a:bodyPr anchor="t">
            <a:normAutofit lnSpcReduction="10000"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en-RS" sz="2200" dirty="0"/>
              <a:t>Uvođenje usluge socijalne zaštite inkluzivnog centra (u svakoj jedinici lokalne samoprave) u kome bi se pružale, između ostalog, usluge defektologa, </a:t>
            </a:r>
            <a:r>
              <a:rPr lang="en-GB" sz="2200" dirty="0" err="1"/>
              <a:t>reedukacija</a:t>
            </a:r>
            <a:r>
              <a:rPr lang="en-GB" sz="2200" dirty="0"/>
              <a:t> </a:t>
            </a:r>
            <a:r>
              <a:rPr lang="en-GB" sz="2200" dirty="0" err="1"/>
              <a:t>psihomotorike</a:t>
            </a:r>
            <a:r>
              <a:rPr lang="en-GB" sz="2200" dirty="0"/>
              <a:t>; </a:t>
            </a:r>
            <a:r>
              <a:rPr lang="en-GB" sz="2200" dirty="0" err="1"/>
              <a:t>gde</a:t>
            </a:r>
            <a:r>
              <a:rPr lang="en-GB" sz="2200" dirty="0"/>
              <a:t> bi </a:t>
            </a:r>
            <a:r>
              <a:rPr lang="en-GB" sz="2200" dirty="0" err="1"/>
              <a:t>deca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mladi</a:t>
            </a:r>
            <a:r>
              <a:rPr lang="en-GB" sz="2200" dirty="0"/>
              <a:t> </a:t>
            </a:r>
            <a:r>
              <a:rPr lang="en-GB" sz="2200" dirty="0" err="1"/>
              <a:t>imali</a:t>
            </a:r>
            <a:r>
              <a:rPr lang="en-GB" sz="2200" dirty="0"/>
              <a:t> </a:t>
            </a:r>
            <a:r>
              <a:rPr lang="en-GB" sz="2200" dirty="0" err="1"/>
              <a:t>mogućnost</a:t>
            </a:r>
            <a:r>
              <a:rPr lang="en-GB" sz="2200" dirty="0"/>
              <a:t> </a:t>
            </a:r>
            <a:r>
              <a:rPr lang="en-GB" sz="2200" dirty="0" err="1"/>
              <a:t>socijalizacije</a:t>
            </a:r>
            <a:r>
              <a:rPr lang="en-GB" sz="2200" dirty="0"/>
              <a:t>, </a:t>
            </a:r>
            <a:r>
              <a:rPr lang="en-GB" sz="2200" dirty="0" err="1"/>
              <a:t>organizovanog</a:t>
            </a:r>
            <a:r>
              <a:rPr lang="en-GB" sz="2200" dirty="0"/>
              <a:t> </a:t>
            </a:r>
            <a:r>
              <a:rPr lang="en-GB" sz="2200" dirty="0" err="1"/>
              <a:t>odlaska</a:t>
            </a:r>
            <a:r>
              <a:rPr lang="en-GB" sz="2200" dirty="0"/>
              <a:t> </a:t>
            </a:r>
            <a:r>
              <a:rPr lang="en-GB" sz="2200" dirty="0" err="1"/>
              <a:t>na</a:t>
            </a:r>
            <a:r>
              <a:rPr lang="en-GB" sz="2200" dirty="0"/>
              <a:t> </a:t>
            </a:r>
            <a:r>
              <a:rPr lang="en-GB" sz="2200" dirty="0" err="1"/>
              <a:t>događaje</a:t>
            </a:r>
            <a:endParaRPr lang="en-GB" sz="2200" dirty="0"/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GB" sz="2200" dirty="0" err="1"/>
              <a:t>Refundacija</a:t>
            </a:r>
            <a:r>
              <a:rPr lang="en-GB" sz="2200" dirty="0"/>
              <a:t> </a:t>
            </a:r>
            <a:r>
              <a:rPr lang="en-GB" sz="2200" dirty="0" err="1"/>
              <a:t>troškova</a:t>
            </a:r>
            <a:r>
              <a:rPr lang="en-GB" sz="2200" dirty="0"/>
              <a:t> </a:t>
            </a:r>
            <a:r>
              <a:rPr lang="en-GB" sz="2200" dirty="0" err="1"/>
              <a:t>defektoloških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logopedskih</a:t>
            </a:r>
            <a:r>
              <a:rPr lang="en-GB" sz="2200" dirty="0"/>
              <a:t> </a:t>
            </a:r>
            <a:r>
              <a:rPr lang="en-GB" sz="2200" dirty="0" err="1"/>
              <a:t>tretmana</a:t>
            </a:r>
            <a:r>
              <a:rPr lang="en-GB" sz="2200" dirty="0"/>
              <a:t> </a:t>
            </a:r>
            <a:r>
              <a:rPr lang="en-GB" sz="2200" dirty="0" err="1"/>
              <a:t>iz</a:t>
            </a:r>
            <a:r>
              <a:rPr lang="en-GB" sz="2200" dirty="0"/>
              <a:t> </a:t>
            </a:r>
            <a:r>
              <a:rPr lang="en-GB" sz="2200" dirty="0" err="1"/>
              <a:t>budžeta</a:t>
            </a:r>
            <a:r>
              <a:rPr lang="en-GB" sz="2200" dirty="0"/>
              <a:t>, </a:t>
            </a:r>
            <a:r>
              <a:rPr lang="en-GB" sz="2200" dirty="0" err="1"/>
              <a:t>socijalnih</a:t>
            </a:r>
            <a:r>
              <a:rPr lang="en-GB" sz="2200" dirty="0"/>
              <a:t> </a:t>
            </a:r>
            <a:r>
              <a:rPr lang="en-GB" sz="2200" dirty="0" err="1"/>
              <a:t>fondova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lokalne</a:t>
            </a:r>
            <a:r>
              <a:rPr lang="en-GB" sz="2200" dirty="0"/>
              <a:t> </a:t>
            </a:r>
            <a:r>
              <a:rPr lang="en-GB" sz="2200" dirty="0" err="1"/>
              <a:t>samouprave</a:t>
            </a:r>
            <a:endParaRPr lang="en-GB" sz="2200" dirty="0"/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GB" sz="2200" dirty="0" err="1"/>
              <a:t>Uvođenje</a:t>
            </a:r>
            <a:r>
              <a:rPr lang="en-GB" sz="2200" dirty="0"/>
              <a:t> </a:t>
            </a:r>
            <a:r>
              <a:rPr lang="en-GB" sz="2200" dirty="0" err="1"/>
              <a:t>nastavnih</a:t>
            </a:r>
            <a:r>
              <a:rPr lang="en-GB" sz="2200" dirty="0"/>
              <a:t> </a:t>
            </a:r>
            <a:r>
              <a:rPr lang="en-GB" sz="2200" dirty="0" err="1"/>
              <a:t>materijala</a:t>
            </a:r>
            <a:r>
              <a:rPr lang="en-GB" sz="2200" dirty="0"/>
              <a:t> koji </a:t>
            </a:r>
            <a:r>
              <a:rPr lang="en-GB" sz="2200" dirty="0" err="1"/>
              <a:t>će</a:t>
            </a:r>
            <a:r>
              <a:rPr lang="en-GB" sz="2200" dirty="0"/>
              <a:t> </a:t>
            </a:r>
            <a:r>
              <a:rPr lang="en-GB" sz="2200" dirty="0" err="1"/>
              <a:t>biti</a:t>
            </a:r>
            <a:r>
              <a:rPr lang="en-GB" sz="2200" dirty="0"/>
              <a:t> </a:t>
            </a:r>
            <a:r>
              <a:rPr lang="en-GB" sz="2200" dirty="0" err="1"/>
              <a:t>prilagođeni</a:t>
            </a:r>
            <a:r>
              <a:rPr lang="en-GB" sz="2200" dirty="0"/>
              <a:t> </a:t>
            </a:r>
            <a:r>
              <a:rPr lang="en-GB" sz="2200" dirty="0" err="1"/>
              <a:t>potrebama</a:t>
            </a:r>
            <a:r>
              <a:rPr lang="en-GB" sz="2200" dirty="0"/>
              <a:t> </a:t>
            </a:r>
            <a:r>
              <a:rPr lang="en-GB" sz="2200" dirty="0" err="1"/>
              <a:t>dece</a:t>
            </a:r>
            <a:r>
              <a:rPr lang="en-GB" sz="2200" dirty="0"/>
              <a:t> </a:t>
            </a:r>
            <a:r>
              <a:rPr lang="en-GB" sz="2200" dirty="0" err="1"/>
              <a:t>sa</a:t>
            </a:r>
            <a:r>
              <a:rPr lang="en-GB" sz="2200" dirty="0"/>
              <a:t> </a:t>
            </a:r>
            <a:r>
              <a:rPr lang="en-GB" sz="2200" dirty="0" err="1"/>
              <a:t>intelektualnim</a:t>
            </a:r>
            <a:r>
              <a:rPr lang="en-GB" sz="2200" dirty="0"/>
              <a:t> </a:t>
            </a:r>
            <a:r>
              <a:rPr lang="en-GB" sz="2200" dirty="0" err="1"/>
              <a:t>teškoćama</a:t>
            </a:r>
            <a:endParaRPr lang="en-GB" sz="2200" dirty="0"/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GB" sz="2200" dirty="0" err="1"/>
              <a:t>Obezbeđenje</a:t>
            </a:r>
            <a:r>
              <a:rPr lang="en-GB" sz="2200" dirty="0"/>
              <a:t> </a:t>
            </a:r>
            <a:r>
              <a:rPr lang="en-GB" sz="2200" dirty="0" err="1"/>
              <a:t>ličnih</a:t>
            </a:r>
            <a:r>
              <a:rPr lang="en-GB" sz="2200" dirty="0"/>
              <a:t> </a:t>
            </a:r>
            <a:r>
              <a:rPr lang="en-GB" sz="2200" dirty="0" err="1"/>
              <a:t>pratilaca</a:t>
            </a:r>
            <a:r>
              <a:rPr lang="en-GB" sz="2200" dirty="0"/>
              <a:t> i </a:t>
            </a:r>
            <a:r>
              <a:rPr lang="en-GB" sz="2200" dirty="0" err="1"/>
              <a:t>pedagoških</a:t>
            </a:r>
            <a:r>
              <a:rPr lang="en-GB" sz="2200" dirty="0"/>
              <a:t> </a:t>
            </a:r>
            <a:r>
              <a:rPr lang="en-GB" sz="2200" dirty="0" err="1"/>
              <a:t>asistenata</a:t>
            </a:r>
            <a:r>
              <a:rPr lang="en-GB" sz="2200" dirty="0"/>
              <a:t> u </a:t>
            </a:r>
            <a:r>
              <a:rPr lang="en-GB" sz="2200" dirty="0" err="1"/>
              <a:t>školama</a:t>
            </a:r>
            <a:endParaRPr lang="en-GB" sz="2200" dirty="0"/>
          </a:p>
          <a:p>
            <a:pPr>
              <a:spcAft>
                <a:spcPts val="600"/>
              </a:spcAft>
            </a:pPr>
            <a:endParaRPr lang="en-RS" sz="2200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37B67D74-A20E-4DC3-85E7-5DB390592D27}"/>
              </a:ext>
            </a:extLst>
          </p:cNvPr>
          <p:cNvPicPr/>
          <p:nvPr/>
        </p:nvPicPr>
        <p:blipFill>
          <a:blip r:embed="rId3" cstate="print"/>
          <a:stretch/>
        </p:blipFill>
        <p:spPr>
          <a:xfrm>
            <a:off x="644869" y="5255517"/>
            <a:ext cx="983378" cy="94979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473623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B4B41F-901A-5EAA-19D7-4DC47816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97" y="1463040"/>
            <a:ext cx="3795317" cy="269094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RS" sz="3700"/>
              <a:t>Predlozi za podršku mladima sa intelektualnim teškoćama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12" y="4415246"/>
            <a:ext cx="1197921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2369" y="587829"/>
            <a:ext cx="6503606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0E635-7275-9576-8484-027CCE9870CA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654745" y="1463039"/>
            <a:ext cx="5540943" cy="4300447"/>
          </a:xfrm>
        </p:spPr>
        <p:txBody>
          <a:bodyPr anchor="t">
            <a:normAutofit lnSpcReduction="10000"/>
          </a:bodyPr>
          <a:lstStyle/>
          <a:p>
            <a:pPr marL="285750" indent="-28575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000" dirty="0"/>
              <a:t>U</a:t>
            </a:r>
            <a:r>
              <a:rPr lang="en-RS" sz="2000" dirty="0"/>
              <a:t>vođenje odlučivanja uz podršku (umesto produženja roditeljskog prava i lišavanja poslovne sposobnosti), uz korišćenje asistivnih tehnologija alternativne </a:t>
            </a:r>
            <a:r>
              <a:rPr lang="en-GB" sz="2000" dirty="0" err="1"/>
              <a:t>i</a:t>
            </a:r>
            <a:r>
              <a:rPr lang="en-RS" sz="2000" dirty="0"/>
              <a:t> augmentativne komunikacije (AAK)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000" dirty="0"/>
              <a:t>Uvođenje procene potrebe za podrškom za zapošljavanje (umesto procene radne sposobnosti)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000" dirty="0"/>
              <a:t>Obezbeđenje potrebnih usluga socijalne zaštite: radnih asistenata, asistiranog stanovanja </a:t>
            </a:r>
            <a:r>
              <a:rPr lang="en-GB" sz="2000" dirty="0"/>
              <a:t>i</a:t>
            </a:r>
            <a:r>
              <a:rPr lang="en-RS" sz="2000" dirty="0"/>
              <a:t> novih usluga soc. zaštite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000" dirty="0"/>
              <a:t>Razvoj modela socijalnog preduzetništva (novi Zakon o socijalnom preduzetništvu iz 2022)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000" dirty="0"/>
              <a:t>Širenje sveti kod poslodavaca o mogućnostima </a:t>
            </a:r>
            <a:r>
              <a:rPr lang="en-GB" sz="2000" dirty="0" err="1"/>
              <a:t>i</a:t>
            </a:r>
            <a:r>
              <a:rPr lang="en-RS" sz="2000" dirty="0"/>
              <a:t> prednostima zapošljavanja osoba sa intelektualnim teškoćama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AE5A56A5-0B8B-A469-228A-0A52B191DF5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1013968" y="4984247"/>
            <a:ext cx="983378" cy="94979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929315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7" y="0"/>
            <a:ext cx="1218577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29BF01-AFE3-3893-A5B6-EE71A2A09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365126"/>
            <a:ext cx="5557042" cy="601322"/>
          </a:xfrm>
        </p:spPr>
        <p:txBody>
          <a:bodyPr>
            <a:normAutofit/>
          </a:bodyPr>
          <a:lstStyle/>
          <a:p>
            <a:r>
              <a:rPr lang="en-RS" sz="2400" dirty="0"/>
              <a:t>Opšti predlozi</a:t>
            </a:r>
          </a:p>
        </p:txBody>
      </p:sp>
      <p:sp>
        <p:nvSpPr>
          <p:cNvPr id="29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6036" y="1"/>
            <a:ext cx="1134770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36C3A-D825-0682-AA2E-D19B9F97DB5E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67240" y="1178592"/>
            <a:ext cx="5927783" cy="5314283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RS" sz="2000" dirty="0"/>
              <a:t>Povećanje ukupnih sredstava za finansiranje usluga socijalne zaštite za osobe sa invaliditetom</a:t>
            </a:r>
            <a:endParaRPr lang="en-GB" sz="2000" dirty="0"/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GB" sz="2000" dirty="0" err="1"/>
              <a:t>Izmene</a:t>
            </a:r>
            <a:r>
              <a:rPr lang="en-GB" sz="2000" dirty="0"/>
              <a:t> </a:t>
            </a:r>
            <a:r>
              <a:rPr lang="en-GB" sz="2000" dirty="0" err="1"/>
              <a:t>načina</a:t>
            </a:r>
            <a:r>
              <a:rPr lang="en-GB" sz="2000" dirty="0"/>
              <a:t> </a:t>
            </a:r>
            <a:r>
              <a:rPr lang="en-GB" sz="2000" dirty="0" err="1"/>
              <a:t>finansiranja</a:t>
            </a:r>
            <a:r>
              <a:rPr lang="en-GB" sz="2000" dirty="0"/>
              <a:t> </a:t>
            </a:r>
            <a:r>
              <a:rPr lang="en-GB" sz="2000" dirty="0" err="1"/>
              <a:t>usluga</a:t>
            </a:r>
            <a:r>
              <a:rPr lang="en-GB" sz="2000" dirty="0"/>
              <a:t> </a:t>
            </a:r>
            <a:r>
              <a:rPr lang="en-GB" sz="2000" dirty="0" err="1"/>
              <a:t>socijalne</a:t>
            </a:r>
            <a:r>
              <a:rPr lang="en-GB" sz="2000" dirty="0"/>
              <a:t> </a:t>
            </a:r>
            <a:r>
              <a:rPr lang="en-GB" sz="2000" dirty="0" err="1"/>
              <a:t>zaštite</a:t>
            </a:r>
            <a:r>
              <a:rPr lang="en-GB" sz="2000" dirty="0"/>
              <a:t> za </a:t>
            </a:r>
            <a:r>
              <a:rPr lang="en-GB" sz="2000" dirty="0" err="1"/>
              <a:t>osobe</a:t>
            </a:r>
            <a:r>
              <a:rPr lang="en-GB" sz="2000" dirty="0"/>
              <a:t> </a:t>
            </a:r>
            <a:r>
              <a:rPr lang="en-GB" sz="2000" dirty="0" err="1"/>
              <a:t>sa</a:t>
            </a:r>
            <a:r>
              <a:rPr lang="en-GB" sz="2000" dirty="0"/>
              <a:t> </a:t>
            </a:r>
            <a:r>
              <a:rPr lang="en-GB" sz="2000" dirty="0" err="1"/>
              <a:t>invaliditetom</a:t>
            </a:r>
            <a:r>
              <a:rPr lang="en-GB" sz="2000" dirty="0"/>
              <a:t> – </a:t>
            </a:r>
            <a:r>
              <a:rPr lang="en-GB" sz="2000" dirty="0" err="1"/>
              <a:t>razmatranje</a:t>
            </a:r>
            <a:r>
              <a:rPr lang="en-GB" sz="2000" dirty="0"/>
              <a:t> </a:t>
            </a:r>
            <a:r>
              <a:rPr lang="en-GB" sz="2000" dirty="0" err="1"/>
              <a:t>uvođenja</a:t>
            </a:r>
            <a:r>
              <a:rPr lang="en-GB" sz="2000" dirty="0"/>
              <a:t> </a:t>
            </a:r>
            <a:r>
              <a:rPr lang="en-GB" sz="2000" dirty="0" err="1"/>
              <a:t>doprinosa</a:t>
            </a:r>
            <a:r>
              <a:rPr lang="en-GB" sz="2000" dirty="0"/>
              <a:t> za </a:t>
            </a:r>
            <a:r>
              <a:rPr lang="en-GB" sz="2000" dirty="0" err="1"/>
              <a:t>dugotrajnu</a:t>
            </a:r>
            <a:r>
              <a:rPr lang="en-GB" sz="2000" dirty="0"/>
              <a:t> </a:t>
            </a:r>
            <a:r>
              <a:rPr lang="en-GB" sz="2000" dirty="0" err="1"/>
              <a:t>negu</a:t>
            </a:r>
            <a:r>
              <a:rPr lang="en-GB" sz="2000" dirty="0"/>
              <a:t> u </a:t>
            </a:r>
            <a:r>
              <a:rPr lang="en-GB" sz="2000" dirty="0" err="1"/>
              <a:t>skladu</a:t>
            </a:r>
            <a:r>
              <a:rPr lang="en-GB" sz="2000" dirty="0"/>
              <a:t> </a:t>
            </a:r>
            <a:r>
              <a:rPr lang="en-GB" sz="2000" dirty="0" err="1"/>
              <a:t>sa</a:t>
            </a:r>
            <a:r>
              <a:rPr lang="en-GB" sz="2000" dirty="0"/>
              <a:t> </a:t>
            </a:r>
            <a:r>
              <a:rPr lang="en-GB" sz="2000" dirty="0" err="1"/>
              <a:t>Strategijom</a:t>
            </a:r>
            <a:r>
              <a:rPr lang="en-GB" sz="2000" dirty="0"/>
              <a:t> </a:t>
            </a:r>
            <a:r>
              <a:rPr lang="en-GB" sz="2000" dirty="0" err="1"/>
              <a:t>deinstitucionalizacije</a:t>
            </a:r>
            <a:r>
              <a:rPr lang="en-GB" sz="2000" dirty="0"/>
              <a:t> 2022-2026.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GB" sz="2000" dirty="0" err="1"/>
              <a:t>Uvođenje</a:t>
            </a:r>
            <a:r>
              <a:rPr lang="en-GB" sz="2000" dirty="0"/>
              <a:t> </a:t>
            </a:r>
            <a:r>
              <a:rPr lang="en-GB" sz="2000" dirty="0" err="1"/>
              <a:t>dodatnih</a:t>
            </a:r>
            <a:r>
              <a:rPr lang="en-GB" sz="2000" dirty="0"/>
              <a:t> </a:t>
            </a:r>
            <a:r>
              <a:rPr lang="en-GB" sz="2000" dirty="0" err="1"/>
              <a:t>usluga</a:t>
            </a:r>
            <a:r>
              <a:rPr lang="en-GB" sz="2000" dirty="0"/>
              <a:t> </a:t>
            </a:r>
            <a:r>
              <a:rPr lang="en-GB" sz="2000" dirty="0" err="1"/>
              <a:t>socijalne</a:t>
            </a:r>
            <a:r>
              <a:rPr lang="en-GB" sz="2000" dirty="0"/>
              <a:t> </a:t>
            </a:r>
            <a:r>
              <a:rPr lang="en-GB" sz="2000" dirty="0" err="1"/>
              <a:t>zaštite</a:t>
            </a:r>
            <a:endParaRPr lang="en-GB" sz="2000" dirty="0"/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GB" sz="2000" dirty="0" err="1"/>
              <a:t>Uvođenje</a:t>
            </a:r>
            <a:r>
              <a:rPr lang="en-GB" sz="2000" dirty="0"/>
              <a:t> </a:t>
            </a:r>
            <a:r>
              <a:rPr lang="en-GB" sz="2000" dirty="0" err="1"/>
              <a:t>instituta</a:t>
            </a:r>
            <a:r>
              <a:rPr lang="en-GB" sz="2000" dirty="0"/>
              <a:t> “</a:t>
            </a:r>
            <a:r>
              <a:rPr lang="en-GB" sz="2000" dirty="0" err="1"/>
              <a:t>roditelj</a:t>
            </a:r>
            <a:r>
              <a:rPr lang="en-GB" sz="2000" dirty="0"/>
              <a:t> – </a:t>
            </a:r>
            <a:r>
              <a:rPr lang="en-GB" sz="2000" dirty="0" err="1"/>
              <a:t>negovatelj</a:t>
            </a:r>
            <a:r>
              <a:rPr lang="en-GB" sz="2000" dirty="0"/>
              <a:t>”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GB" sz="2000" dirty="0" err="1"/>
              <a:t>Uvođenje</a:t>
            </a:r>
            <a:r>
              <a:rPr lang="en-GB" sz="2000" dirty="0"/>
              <a:t> </a:t>
            </a:r>
            <a:r>
              <a:rPr lang="en-GB" sz="2000" dirty="0" err="1"/>
              <a:t>kartica</a:t>
            </a:r>
            <a:r>
              <a:rPr lang="en-GB" sz="2000" dirty="0"/>
              <a:t> </a:t>
            </a:r>
            <a:r>
              <a:rPr lang="en-GB" sz="2000" dirty="0" err="1"/>
              <a:t>invaliditeta</a:t>
            </a:r>
            <a:endParaRPr lang="en-GB" sz="2000" dirty="0"/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GB" sz="2000" dirty="0" err="1"/>
              <a:t>Povećanje</a:t>
            </a:r>
            <a:r>
              <a:rPr lang="en-GB" sz="2000" dirty="0"/>
              <a:t> </a:t>
            </a:r>
            <a:r>
              <a:rPr lang="en-GB" sz="2000" dirty="0" err="1"/>
              <a:t>svesti</a:t>
            </a:r>
            <a:r>
              <a:rPr lang="en-GB" sz="2000" dirty="0"/>
              <a:t> </a:t>
            </a:r>
            <a:r>
              <a:rPr lang="en-GB" sz="2000" dirty="0" err="1"/>
              <a:t>lokalnih</a:t>
            </a:r>
            <a:r>
              <a:rPr lang="en-GB" sz="2000" dirty="0"/>
              <a:t> </a:t>
            </a:r>
            <a:r>
              <a:rPr lang="en-GB" sz="2000" dirty="0" err="1"/>
              <a:t>samouprava</a:t>
            </a:r>
            <a:r>
              <a:rPr lang="en-GB" sz="2000" dirty="0"/>
              <a:t> o </a:t>
            </a:r>
            <a:r>
              <a:rPr lang="en-GB" sz="2000" dirty="0" err="1"/>
              <a:t>potrebama</a:t>
            </a:r>
            <a:r>
              <a:rPr lang="en-GB" sz="2000" dirty="0"/>
              <a:t> </a:t>
            </a:r>
            <a:r>
              <a:rPr lang="en-GB" sz="2000" dirty="0" err="1"/>
              <a:t>dece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mladih</a:t>
            </a:r>
            <a:r>
              <a:rPr lang="en-GB" sz="2000" dirty="0"/>
              <a:t> </a:t>
            </a:r>
            <a:r>
              <a:rPr lang="en-GB" sz="2000" dirty="0" err="1"/>
              <a:t>sa</a:t>
            </a:r>
            <a:r>
              <a:rPr lang="en-GB" sz="2000" dirty="0"/>
              <a:t> int. </a:t>
            </a:r>
            <a:r>
              <a:rPr lang="en-GB" sz="2000" dirty="0" err="1"/>
              <a:t>teškoćama</a:t>
            </a:r>
            <a:endParaRPr lang="en-GB" sz="2000" dirty="0"/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GB" sz="2000" dirty="0" err="1"/>
              <a:t>Povećanje</a:t>
            </a:r>
            <a:r>
              <a:rPr lang="en-GB" sz="2000" dirty="0"/>
              <a:t> </a:t>
            </a:r>
            <a:r>
              <a:rPr lang="en-GB" sz="2000" dirty="0" err="1"/>
              <a:t>svesti</a:t>
            </a:r>
            <a:r>
              <a:rPr lang="en-GB" sz="2000" dirty="0"/>
              <a:t> </a:t>
            </a:r>
            <a:r>
              <a:rPr lang="en-GB" sz="2000" dirty="0" err="1"/>
              <a:t>javnosti</a:t>
            </a:r>
            <a:r>
              <a:rPr lang="en-GB" sz="2000" dirty="0"/>
              <a:t> o </a:t>
            </a:r>
            <a:r>
              <a:rPr lang="en-GB" sz="2000" dirty="0" err="1"/>
              <a:t>potrebama</a:t>
            </a:r>
            <a:r>
              <a:rPr lang="en-GB" sz="2000" dirty="0"/>
              <a:t> </a:t>
            </a:r>
            <a:r>
              <a:rPr lang="en-GB" sz="2000" dirty="0" err="1"/>
              <a:t>dece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mladih</a:t>
            </a:r>
            <a:r>
              <a:rPr lang="en-GB" sz="2000" dirty="0"/>
              <a:t> </a:t>
            </a:r>
            <a:r>
              <a:rPr lang="en-GB" sz="2000" dirty="0" err="1"/>
              <a:t>sa</a:t>
            </a:r>
            <a:r>
              <a:rPr lang="en-GB" sz="2000" dirty="0"/>
              <a:t> </a:t>
            </a:r>
            <a:r>
              <a:rPr lang="en-GB" sz="2000" dirty="0" err="1"/>
              <a:t>intelektualnim</a:t>
            </a:r>
            <a:r>
              <a:rPr lang="en-GB" sz="2000" dirty="0"/>
              <a:t> </a:t>
            </a:r>
            <a:r>
              <a:rPr lang="en-GB" sz="2000" dirty="0" err="1"/>
              <a:t>teškoćama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njihove</a:t>
            </a:r>
            <a:r>
              <a:rPr lang="en-GB" sz="2000" dirty="0"/>
              <a:t> </a:t>
            </a:r>
            <a:r>
              <a:rPr lang="en-GB" sz="2000" dirty="0" err="1"/>
              <a:t>integracije</a:t>
            </a:r>
            <a:r>
              <a:rPr lang="en-GB" sz="2000" dirty="0"/>
              <a:t> u </a:t>
            </a:r>
            <a:r>
              <a:rPr lang="en-GB" sz="2000" dirty="0" err="1"/>
              <a:t>lokalnu</a:t>
            </a:r>
            <a:r>
              <a:rPr lang="en-GB" sz="2000" dirty="0"/>
              <a:t> </a:t>
            </a:r>
            <a:r>
              <a:rPr lang="en-GB" sz="2000" dirty="0" err="1"/>
              <a:t>zajednicu</a:t>
            </a:r>
            <a:endParaRPr lang="en-GB" sz="2000" dirty="0"/>
          </a:p>
          <a:p>
            <a:pPr>
              <a:spcAft>
                <a:spcPts val="600"/>
              </a:spcAft>
            </a:pPr>
            <a:endParaRPr lang="en-GB" dirty="0"/>
          </a:p>
          <a:p>
            <a:pPr marL="285750" indent="-285750">
              <a:spcAft>
                <a:spcPts val="600"/>
              </a:spcAft>
              <a:buFontTx/>
              <a:buChar char="-"/>
            </a:pPr>
            <a:endParaRPr lang="en-R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9533" y="2624479"/>
            <a:ext cx="812216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09785" y="1218842"/>
            <a:ext cx="2387600" cy="2386978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9533" y="0"/>
            <a:ext cx="231464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1584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2683" y="4112081"/>
            <a:ext cx="1186142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5354" y="4145122"/>
            <a:ext cx="4082370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9533" y="4962670"/>
            <a:ext cx="264266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81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A5D634-BDCB-13EB-4A6B-5DF567D49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455" y="386930"/>
            <a:ext cx="10063500" cy="1298448"/>
          </a:xfrm>
        </p:spPr>
        <p:txBody>
          <a:bodyPr anchor="b">
            <a:normAutofit/>
          </a:bodyPr>
          <a:lstStyle/>
          <a:p>
            <a:r>
              <a:rPr lang="en-RS" sz="4800"/>
              <a:t>Za kraj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1998845"/>
            <a:ext cx="11451611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0397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02550-415A-B6EA-4B00-7C540C08518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793454" y="2599509"/>
            <a:ext cx="4529718" cy="363945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RS" sz="2000" dirty="0"/>
              <a:t>“Nemojte nikad sumnjati da mala grupa posvećenih pojedinaca može promeniti svet: to je jedina stvar koja ga je ikad </a:t>
            </a:r>
            <a:r>
              <a:rPr lang="en-GB" sz="2000" dirty="0" err="1"/>
              <a:t>i</a:t>
            </a:r>
            <a:r>
              <a:rPr lang="en-RS" sz="2000" dirty="0"/>
              <a:t> menjala”</a:t>
            </a:r>
          </a:p>
          <a:p>
            <a:pPr>
              <a:spcAft>
                <a:spcPts val="600"/>
              </a:spcAft>
            </a:pPr>
            <a:endParaRPr lang="en-RS" sz="2000" dirty="0"/>
          </a:p>
          <a:p>
            <a:pPr>
              <a:spcAft>
                <a:spcPts val="600"/>
              </a:spcAft>
            </a:pPr>
            <a:r>
              <a:rPr lang="en-RS" sz="2000" dirty="0"/>
              <a:t>Margharet Mead</a:t>
            </a:r>
          </a:p>
        </p:txBody>
      </p:sp>
      <p:pic>
        <p:nvPicPr>
          <p:cNvPr id="8" name="Picture 7" descr="A group of hands holding a planet earth&#10;&#10;Description automatically generated">
            <a:extLst>
              <a:ext uri="{FF2B5EF4-FFF2-40B4-BE49-F238E27FC236}">
                <a16:creationId xmlns:a16="http://schemas.microsoft.com/office/drawing/2014/main" id="{851F1E63-9AC2-AB22-1BCE-C38579238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992" y="2899675"/>
            <a:ext cx="5148936" cy="2883404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5014" y="2313047"/>
            <a:ext cx="781700" cy="1523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17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837720" y="365040"/>
            <a:ext cx="10512000" cy="13248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x-none" sz="4400" b="0" strike="noStrike" spc="-1">
                <a:solidFill>
                  <a:srgbClr val="000000"/>
                </a:solidFill>
                <a:latin typeface="Calibri Light"/>
              </a:rPr>
              <a:t>Kontakt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914400" y="1828800"/>
            <a:ext cx="10512000" cy="4350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x-none" sz="2800" b="0" u="sng" strike="noStrike" spc="-1">
                <a:solidFill>
                  <a:srgbClr val="000000"/>
                </a:solidFill>
                <a:uFillTx/>
                <a:latin typeface="Calibri"/>
                <a:hlinkClick r:id="rId2"/>
              </a:rPr>
              <a:t>info@decabezgranica.com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6" name="Picture 3"/>
          <p:cNvPicPr/>
          <p:nvPr/>
        </p:nvPicPr>
        <p:blipFill>
          <a:blip r:embed="rId3" cstate="print"/>
          <a:stretch/>
        </p:blipFill>
        <p:spPr>
          <a:xfrm>
            <a:off x="5246100" y="3068960"/>
            <a:ext cx="1695240" cy="1680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608F51-FFFA-307A-1C41-8E0D62FDC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343" y="238539"/>
            <a:ext cx="11015651" cy="1434415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RS" sz="4000" dirty="0">
                <a:latin typeface="+mn-lt"/>
              </a:rPr>
              <a:t>Projekat u okviru Programa WEBER </a:t>
            </a:r>
            <a:br>
              <a:rPr lang="en-RS" sz="4000" dirty="0">
                <a:latin typeface="+mn-lt"/>
              </a:rPr>
            </a:br>
            <a:r>
              <a:rPr lang="en-RS" sz="4000" dirty="0">
                <a:latin typeface="+mn-lt"/>
              </a:rPr>
              <a:t>Centra za evropske politike </a:t>
            </a:r>
            <a:r>
              <a:rPr lang="en-GB" sz="4000" dirty="0" err="1">
                <a:latin typeface="+mn-lt"/>
              </a:rPr>
              <a:t>i</a:t>
            </a:r>
            <a:r>
              <a:rPr lang="en-RS" sz="4000" dirty="0">
                <a:latin typeface="+mn-lt"/>
              </a:rPr>
              <a:t> partnera (TEN)</a:t>
            </a:r>
          </a:p>
        </p:txBody>
      </p:sp>
      <p:sp>
        <p:nvSpPr>
          <p:cNvPr id="2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343" y="1681544"/>
            <a:ext cx="10969943" cy="18288"/>
          </a:xfrm>
          <a:custGeom>
            <a:avLst/>
            <a:gdLst>
              <a:gd name="connsiteX0" fmla="*/ 0 w 10969943"/>
              <a:gd name="connsiteY0" fmla="*/ 0 h 18288"/>
              <a:gd name="connsiteX1" fmla="*/ 356523 w 10969943"/>
              <a:gd name="connsiteY1" fmla="*/ 0 h 18288"/>
              <a:gd name="connsiteX2" fmla="*/ 1042145 w 10969943"/>
              <a:gd name="connsiteY2" fmla="*/ 0 h 18288"/>
              <a:gd name="connsiteX3" fmla="*/ 1947165 w 10969943"/>
              <a:gd name="connsiteY3" fmla="*/ 0 h 18288"/>
              <a:gd name="connsiteX4" fmla="*/ 2632786 w 10969943"/>
              <a:gd name="connsiteY4" fmla="*/ 0 h 18288"/>
              <a:gd name="connsiteX5" fmla="*/ 2989309 w 10969943"/>
              <a:gd name="connsiteY5" fmla="*/ 0 h 18288"/>
              <a:gd name="connsiteX6" fmla="*/ 3455532 w 10969943"/>
              <a:gd name="connsiteY6" fmla="*/ 0 h 18288"/>
              <a:gd name="connsiteX7" fmla="*/ 4360552 w 10969943"/>
              <a:gd name="connsiteY7" fmla="*/ 0 h 18288"/>
              <a:gd name="connsiteX8" fmla="*/ 5265573 w 10969943"/>
              <a:gd name="connsiteY8" fmla="*/ 0 h 18288"/>
              <a:gd name="connsiteX9" fmla="*/ 6170593 w 10969943"/>
              <a:gd name="connsiteY9" fmla="*/ 0 h 18288"/>
              <a:gd name="connsiteX10" fmla="*/ 6527116 w 10969943"/>
              <a:gd name="connsiteY10" fmla="*/ 0 h 18288"/>
              <a:gd name="connsiteX11" fmla="*/ 7212738 w 10969943"/>
              <a:gd name="connsiteY11" fmla="*/ 0 h 18288"/>
              <a:gd name="connsiteX12" fmla="*/ 7788660 w 10969943"/>
              <a:gd name="connsiteY12" fmla="*/ 0 h 18288"/>
              <a:gd name="connsiteX13" fmla="*/ 8145183 w 10969943"/>
              <a:gd name="connsiteY13" fmla="*/ 0 h 18288"/>
              <a:gd name="connsiteX14" fmla="*/ 9050203 w 10969943"/>
              <a:gd name="connsiteY14" fmla="*/ 0 h 18288"/>
              <a:gd name="connsiteX15" fmla="*/ 9406726 w 10969943"/>
              <a:gd name="connsiteY15" fmla="*/ 0 h 18288"/>
              <a:gd name="connsiteX16" fmla="*/ 9763249 w 10969943"/>
              <a:gd name="connsiteY16" fmla="*/ 0 h 18288"/>
              <a:gd name="connsiteX17" fmla="*/ 10339171 w 10969943"/>
              <a:gd name="connsiteY17" fmla="*/ 0 h 18288"/>
              <a:gd name="connsiteX18" fmla="*/ 10969943 w 10969943"/>
              <a:gd name="connsiteY18" fmla="*/ 0 h 18288"/>
              <a:gd name="connsiteX19" fmla="*/ 10969943 w 10969943"/>
              <a:gd name="connsiteY19" fmla="*/ 18288 h 18288"/>
              <a:gd name="connsiteX20" fmla="*/ 10174622 w 10969943"/>
              <a:gd name="connsiteY20" fmla="*/ 18288 h 18288"/>
              <a:gd name="connsiteX21" fmla="*/ 9818099 w 10969943"/>
              <a:gd name="connsiteY21" fmla="*/ 18288 h 18288"/>
              <a:gd name="connsiteX22" fmla="*/ 9461576 w 10969943"/>
              <a:gd name="connsiteY22" fmla="*/ 18288 h 18288"/>
              <a:gd name="connsiteX23" fmla="*/ 8775954 w 10969943"/>
              <a:gd name="connsiteY23" fmla="*/ 18288 h 18288"/>
              <a:gd name="connsiteX24" fmla="*/ 8419431 w 10969943"/>
              <a:gd name="connsiteY24" fmla="*/ 18288 h 18288"/>
              <a:gd name="connsiteX25" fmla="*/ 7733810 w 10969943"/>
              <a:gd name="connsiteY25" fmla="*/ 18288 h 18288"/>
              <a:gd name="connsiteX26" fmla="*/ 6938489 w 10969943"/>
              <a:gd name="connsiteY26" fmla="*/ 18288 h 18288"/>
              <a:gd name="connsiteX27" fmla="*/ 6252868 w 10969943"/>
              <a:gd name="connsiteY27" fmla="*/ 18288 h 18288"/>
              <a:gd name="connsiteX28" fmla="*/ 5457547 w 10969943"/>
              <a:gd name="connsiteY28" fmla="*/ 18288 h 18288"/>
              <a:gd name="connsiteX29" fmla="*/ 4662226 w 10969943"/>
              <a:gd name="connsiteY29" fmla="*/ 18288 h 18288"/>
              <a:gd name="connsiteX30" fmla="*/ 4305703 w 10969943"/>
              <a:gd name="connsiteY30" fmla="*/ 18288 h 18288"/>
              <a:gd name="connsiteX31" fmla="*/ 3839480 w 10969943"/>
              <a:gd name="connsiteY31" fmla="*/ 18288 h 18288"/>
              <a:gd name="connsiteX32" fmla="*/ 3263558 w 10969943"/>
              <a:gd name="connsiteY32" fmla="*/ 18288 h 18288"/>
              <a:gd name="connsiteX33" fmla="*/ 2577937 w 10969943"/>
              <a:gd name="connsiteY33" fmla="*/ 18288 h 18288"/>
              <a:gd name="connsiteX34" fmla="*/ 1672916 w 10969943"/>
              <a:gd name="connsiteY34" fmla="*/ 18288 h 18288"/>
              <a:gd name="connsiteX35" fmla="*/ 877595 w 10969943"/>
              <a:gd name="connsiteY35" fmla="*/ 18288 h 18288"/>
              <a:gd name="connsiteX36" fmla="*/ 0 w 10969943"/>
              <a:gd name="connsiteY36" fmla="*/ 18288 h 18288"/>
              <a:gd name="connsiteX37" fmla="*/ 0 w 10969943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69943" h="18288" fill="none" extrusionOk="0">
                <a:moveTo>
                  <a:pt x="0" y="0"/>
                </a:moveTo>
                <a:cubicBezTo>
                  <a:pt x="115068" y="-17626"/>
                  <a:pt x="181295" y="-1066"/>
                  <a:pt x="356523" y="0"/>
                </a:cubicBezTo>
                <a:cubicBezTo>
                  <a:pt x="531751" y="1066"/>
                  <a:pt x="815866" y="1625"/>
                  <a:pt x="1042145" y="0"/>
                </a:cubicBezTo>
                <a:cubicBezTo>
                  <a:pt x="1268424" y="-1625"/>
                  <a:pt x="1698286" y="4657"/>
                  <a:pt x="1947165" y="0"/>
                </a:cubicBezTo>
                <a:cubicBezTo>
                  <a:pt x="2196044" y="-4657"/>
                  <a:pt x="2296755" y="-4417"/>
                  <a:pt x="2632786" y="0"/>
                </a:cubicBezTo>
                <a:cubicBezTo>
                  <a:pt x="2968817" y="4417"/>
                  <a:pt x="2846408" y="12256"/>
                  <a:pt x="2989309" y="0"/>
                </a:cubicBezTo>
                <a:cubicBezTo>
                  <a:pt x="3132210" y="-12256"/>
                  <a:pt x="3306453" y="-8334"/>
                  <a:pt x="3455532" y="0"/>
                </a:cubicBezTo>
                <a:cubicBezTo>
                  <a:pt x="3604611" y="8334"/>
                  <a:pt x="4114719" y="-14000"/>
                  <a:pt x="4360552" y="0"/>
                </a:cubicBezTo>
                <a:cubicBezTo>
                  <a:pt x="4606385" y="14000"/>
                  <a:pt x="4922057" y="-39073"/>
                  <a:pt x="5265573" y="0"/>
                </a:cubicBezTo>
                <a:cubicBezTo>
                  <a:pt x="5609089" y="39073"/>
                  <a:pt x="5808150" y="6840"/>
                  <a:pt x="6170593" y="0"/>
                </a:cubicBezTo>
                <a:cubicBezTo>
                  <a:pt x="6533036" y="-6840"/>
                  <a:pt x="6450248" y="-15144"/>
                  <a:pt x="6527116" y="0"/>
                </a:cubicBezTo>
                <a:cubicBezTo>
                  <a:pt x="6603984" y="15144"/>
                  <a:pt x="7072831" y="7051"/>
                  <a:pt x="7212738" y="0"/>
                </a:cubicBezTo>
                <a:cubicBezTo>
                  <a:pt x="7352645" y="-7051"/>
                  <a:pt x="7607286" y="-16640"/>
                  <a:pt x="7788660" y="0"/>
                </a:cubicBezTo>
                <a:cubicBezTo>
                  <a:pt x="7970034" y="16640"/>
                  <a:pt x="8047563" y="15757"/>
                  <a:pt x="8145183" y="0"/>
                </a:cubicBezTo>
                <a:cubicBezTo>
                  <a:pt x="8242803" y="-15757"/>
                  <a:pt x="8648204" y="-40337"/>
                  <a:pt x="9050203" y="0"/>
                </a:cubicBezTo>
                <a:cubicBezTo>
                  <a:pt x="9452202" y="40337"/>
                  <a:pt x="9259174" y="17409"/>
                  <a:pt x="9406726" y="0"/>
                </a:cubicBezTo>
                <a:cubicBezTo>
                  <a:pt x="9554278" y="-17409"/>
                  <a:pt x="9674843" y="17205"/>
                  <a:pt x="9763249" y="0"/>
                </a:cubicBezTo>
                <a:cubicBezTo>
                  <a:pt x="9851655" y="-17205"/>
                  <a:pt x="10141234" y="7298"/>
                  <a:pt x="10339171" y="0"/>
                </a:cubicBezTo>
                <a:cubicBezTo>
                  <a:pt x="10537108" y="-7298"/>
                  <a:pt x="10748288" y="8183"/>
                  <a:pt x="10969943" y="0"/>
                </a:cubicBezTo>
                <a:cubicBezTo>
                  <a:pt x="10969289" y="8818"/>
                  <a:pt x="10969383" y="13823"/>
                  <a:pt x="10969943" y="18288"/>
                </a:cubicBezTo>
                <a:cubicBezTo>
                  <a:pt x="10684728" y="24301"/>
                  <a:pt x="10444950" y="41841"/>
                  <a:pt x="10174622" y="18288"/>
                </a:cubicBezTo>
                <a:cubicBezTo>
                  <a:pt x="9904294" y="-5265"/>
                  <a:pt x="9936432" y="5587"/>
                  <a:pt x="9818099" y="18288"/>
                </a:cubicBezTo>
                <a:cubicBezTo>
                  <a:pt x="9699766" y="30989"/>
                  <a:pt x="9533517" y="3530"/>
                  <a:pt x="9461576" y="18288"/>
                </a:cubicBezTo>
                <a:cubicBezTo>
                  <a:pt x="9389635" y="33046"/>
                  <a:pt x="9096372" y="36774"/>
                  <a:pt x="8775954" y="18288"/>
                </a:cubicBezTo>
                <a:cubicBezTo>
                  <a:pt x="8455536" y="-198"/>
                  <a:pt x="8578076" y="29533"/>
                  <a:pt x="8419431" y="18288"/>
                </a:cubicBezTo>
                <a:cubicBezTo>
                  <a:pt x="8260786" y="7043"/>
                  <a:pt x="7872278" y="50718"/>
                  <a:pt x="7733810" y="18288"/>
                </a:cubicBezTo>
                <a:cubicBezTo>
                  <a:pt x="7595342" y="-14142"/>
                  <a:pt x="7102646" y="18057"/>
                  <a:pt x="6938489" y="18288"/>
                </a:cubicBezTo>
                <a:cubicBezTo>
                  <a:pt x="6774332" y="18519"/>
                  <a:pt x="6407744" y="-5300"/>
                  <a:pt x="6252868" y="18288"/>
                </a:cubicBezTo>
                <a:cubicBezTo>
                  <a:pt x="6097992" y="41876"/>
                  <a:pt x="5636320" y="33556"/>
                  <a:pt x="5457547" y="18288"/>
                </a:cubicBezTo>
                <a:cubicBezTo>
                  <a:pt x="5278774" y="3020"/>
                  <a:pt x="4838109" y="-3159"/>
                  <a:pt x="4662226" y="18288"/>
                </a:cubicBezTo>
                <a:cubicBezTo>
                  <a:pt x="4486343" y="39735"/>
                  <a:pt x="4462017" y="3772"/>
                  <a:pt x="4305703" y="18288"/>
                </a:cubicBezTo>
                <a:cubicBezTo>
                  <a:pt x="4149389" y="32804"/>
                  <a:pt x="3988613" y="20541"/>
                  <a:pt x="3839480" y="18288"/>
                </a:cubicBezTo>
                <a:cubicBezTo>
                  <a:pt x="3690347" y="16035"/>
                  <a:pt x="3435664" y="19648"/>
                  <a:pt x="3263558" y="18288"/>
                </a:cubicBezTo>
                <a:cubicBezTo>
                  <a:pt x="3091452" y="16928"/>
                  <a:pt x="2809539" y="23488"/>
                  <a:pt x="2577937" y="18288"/>
                </a:cubicBezTo>
                <a:cubicBezTo>
                  <a:pt x="2346335" y="13088"/>
                  <a:pt x="1873171" y="35259"/>
                  <a:pt x="1672916" y="18288"/>
                </a:cubicBezTo>
                <a:cubicBezTo>
                  <a:pt x="1472661" y="1317"/>
                  <a:pt x="1106398" y="29309"/>
                  <a:pt x="877595" y="18288"/>
                </a:cubicBezTo>
                <a:cubicBezTo>
                  <a:pt x="648792" y="7267"/>
                  <a:pt x="325373" y="2791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69943" h="18288" stroke="0" extrusionOk="0">
                <a:moveTo>
                  <a:pt x="0" y="0"/>
                </a:moveTo>
                <a:cubicBezTo>
                  <a:pt x="146585" y="18368"/>
                  <a:pt x="312684" y="-22165"/>
                  <a:pt x="466223" y="0"/>
                </a:cubicBezTo>
                <a:cubicBezTo>
                  <a:pt x="619762" y="22165"/>
                  <a:pt x="680079" y="6491"/>
                  <a:pt x="822746" y="0"/>
                </a:cubicBezTo>
                <a:cubicBezTo>
                  <a:pt x="965413" y="-6491"/>
                  <a:pt x="1137334" y="-16632"/>
                  <a:pt x="1288968" y="0"/>
                </a:cubicBezTo>
                <a:cubicBezTo>
                  <a:pt x="1440602" y="16632"/>
                  <a:pt x="1781495" y="-7702"/>
                  <a:pt x="1974590" y="0"/>
                </a:cubicBezTo>
                <a:cubicBezTo>
                  <a:pt x="2167685" y="7702"/>
                  <a:pt x="2560711" y="-35858"/>
                  <a:pt x="2769911" y="0"/>
                </a:cubicBezTo>
                <a:cubicBezTo>
                  <a:pt x="2979111" y="35858"/>
                  <a:pt x="3321487" y="-10129"/>
                  <a:pt x="3674931" y="0"/>
                </a:cubicBezTo>
                <a:cubicBezTo>
                  <a:pt x="4028375" y="10129"/>
                  <a:pt x="4166008" y="12710"/>
                  <a:pt x="4579951" y="0"/>
                </a:cubicBezTo>
                <a:cubicBezTo>
                  <a:pt x="4993894" y="-12710"/>
                  <a:pt x="5014715" y="13808"/>
                  <a:pt x="5155873" y="0"/>
                </a:cubicBezTo>
                <a:cubicBezTo>
                  <a:pt x="5297031" y="-13808"/>
                  <a:pt x="5587899" y="-37129"/>
                  <a:pt x="5951194" y="0"/>
                </a:cubicBezTo>
                <a:cubicBezTo>
                  <a:pt x="6314489" y="37129"/>
                  <a:pt x="6294202" y="-5387"/>
                  <a:pt x="6636816" y="0"/>
                </a:cubicBezTo>
                <a:cubicBezTo>
                  <a:pt x="6979430" y="5387"/>
                  <a:pt x="6967473" y="2708"/>
                  <a:pt x="7212738" y="0"/>
                </a:cubicBezTo>
                <a:cubicBezTo>
                  <a:pt x="7458003" y="-2708"/>
                  <a:pt x="7685326" y="-19121"/>
                  <a:pt x="8008058" y="0"/>
                </a:cubicBezTo>
                <a:cubicBezTo>
                  <a:pt x="8330790" y="19121"/>
                  <a:pt x="8271729" y="11892"/>
                  <a:pt x="8364582" y="0"/>
                </a:cubicBezTo>
                <a:cubicBezTo>
                  <a:pt x="8457435" y="-11892"/>
                  <a:pt x="8757037" y="21045"/>
                  <a:pt x="8940504" y="0"/>
                </a:cubicBezTo>
                <a:cubicBezTo>
                  <a:pt x="9123971" y="-21045"/>
                  <a:pt x="9416535" y="-20173"/>
                  <a:pt x="9626125" y="0"/>
                </a:cubicBezTo>
                <a:cubicBezTo>
                  <a:pt x="9835715" y="20173"/>
                  <a:pt x="10677668" y="-5185"/>
                  <a:pt x="10969943" y="0"/>
                </a:cubicBezTo>
                <a:cubicBezTo>
                  <a:pt x="10969329" y="5722"/>
                  <a:pt x="10970123" y="12495"/>
                  <a:pt x="10969943" y="18288"/>
                </a:cubicBezTo>
                <a:cubicBezTo>
                  <a:pt x="10866819" y="39718"/>
                  <a:pt x="10714728" y="21946"/>
                  <a:pt x="10503720" y="18288"/>
                </a:cubicBezTo>
                <a:cubicBezTo>
                  <a:pt x="10292712" y="14630"/>
                  <a:pt x="10234648" y="28092"/>
                  <a:pt x="10147197" y="18288"/>
                </a:cubicBezTo>
                <a:cubicBezTo>
                  <a:pt x="10059746" y="8484"/>
                  <a:pt x="9715084" y="15375"/>
                  <a:pt x="9461576" y="18288"/>
                </a:cubicBezTo>
                <a:cubicBezTo>
                  <a:pt x="9208068" y="21201"/>
                  <a:pt x="9173104" y="33334"/>
                  <a:pt x="8995353" y="18288"/>
                </a:cubicBezTo>
                <a:cubicBezTo>
                  <a:pt x="8817602" y="3242"/>
                  <a:pt x="8517144" y="-1921"/>
                  <a:pt x="8090333" y="18288"/>
                </a:cubicBezTo>
                <a:cubicBezTo>
                  <a:pt x="7663522" y="38497"/>
                  <a:pt x="7849521" y="20360"/>
                  <a:pt x="7733810" y="18288"/>
                </a:cubicBezTo>
                <a:cubicBezTo>
                  <a:pt x="7618099" y="16216"/>
                  <a:pt x="7340642" y="20318"/>
                  <a:pt x="7048188" y="18288"/>
                </a:cubicBezTo>
                <a:cubicBezTo>
                  <a:pt x="6755734" y="16258"/>
                  <a:pt x="6823832" y="8783"/>
                  <a:pt x="6691665" y="18288"/>
                </a:cubicBezTo>
                <a:cubicBezTo>
                  <a:pt x="6559498" y="27793"/>
                  <a:pt x="6360282" y="40769"/>
                  <a:pt x="6225443" y="18288"/>
                </a:cubicBezTo>
                <a:cubicBezTo>
                  <a:pt x="6090604" y="-4193"/>
                  <a:pt x="5695649" y="-6635"/>
                  <a:pt x="5430122" y="18288"/>
                </a:cubicBezTo>
                <a:cubicBezTo>
                  <a:pt x="5164595" y="43211"/>
                  <a:pt x="4850642" y="14859"/>
                  <a:pt x="4525101" y="18288"/>
                </a:cubicBezTo>
                <a:cubicBezTo>
                  <a:pt x="4199560" y="21717"/>
                  <a:pt x="4181533" y="40893"/>
                  <a:pt x="4058879" y="18288"/>
                </a:cubicBezTo>
                <a:cubicBezTo>
                  <a:pt x="3936225" y="-4317"/>
                  <a:pt x="3697170" y="32422"/>
                  <a:pt x="3373257" y="18288"/>
                </a:cubicBezTo>
                <a:cubicBezTo>
                  <a:pt x="3049344" y="4154"/>
                  <a:pt x="3034289" y="-3718"/>
                  <a:pt x="2907035" y="18288"/>
                </a:cubicBezTo>
                <a:cubicBezTo>
                  <a:pt x="2779781" y="40294"/>
                  <a:pt x="2424906" y="20309"/>
                  <a:pt x="2111714" y="18288"/>
                </a:cubicBezTo>
                <a:cubicBezTo>
                  <a:pt x="1798522" y="16267"/>
                  <a:pt x="1727137" y="16361"/>
                  <a:pt x="1535792" y="18288"/>
                </a:cubicBezTo>
                <a:cubicBezTo>
                  <a:pt x="1344447" y="20215"/>
                  <a:pt x="1206952" y="-4630"/>
                  <a:pt x="1069569" y="18288"/>
                </a:cubicBezTo>
                <a:cubicBezTo>
                  <a:pt x="932186" y="41206"/>
                  <a:pt x="856529" y="11019"/>
                  <a:pt x="713046" y="18288"/>
                </a:cubicBezTo>
                <a:cubicBezTo>
                  <a:pt x="569563" y="25557"/>
                  <a:pt x="291290" y="4640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CC5B3-DDA5-0432-02B9-14B4268EABE9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72342" y="1911493"/>
            <a:ext cx="7101317" cy="4342963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1900" dirty="0"/>
              <a:t>Program “</a:t>
            </a:r>
            <a:r>
              <a:rPr lang="en-GB" sz="1900" dirty="0" err="1"/>
              <a:t>Pokretači</a:t>
            </a:r>
            <a:r>
              <a:rPr lang="en-GB" sz="1900" dirty="0"/>
              <a:t> </a:t>
            </a:r>
            <a:r>
              <a:rPr lang="en-GB" sz="1900" dirty="0" err="1"/>
              <a:t>civilnog</a:t>
            </a:r>
            <a:r>
              <a:rPr lang="en-GB" sz="1900" dirty="0"/>
              <a:t> </a:t>
            </a:r>
            <a:r>
              <a:rPr lang="en-GB" sz="1900" dirty="0" err="1"/>
              <a:t>društva</a:t>
            </a:r>
            <a:r>
              <a:rPr lang="en-GB" sz="1900" dirty="0"/>
              <a:t> </a:t>
            </a:r>
            <a:r>
              <a:rPr lang="en-GB" sz="1900" dirty="0" err="1"/>
              <a:t>na</a:t>
            </a:r>
            <a:r>
              <a:rPr lang="en-GB" sz="1900" dirty="0"/>
              <a:t> </a:t>
            </a:r>
            <a:r>
              <a:rPr lang="en-GB" sz="1900" dirty="0" err="1"/>
              <a:t>Zapadnom</a:t>
            </a:r>
            <a:r>
              <a:rPr lang="en-GB" sz="1900" dirty="0"/>
              <a:t> </a:t>
            </a:r>
            <a:r>
              <a:rPr lang="en-GB" sz="1900" dirty="0" err="1"/>
              <a:t>Balkanu</a:t>
            </a:r>
            <a:r>
              <a:rPr lang="en-GB" sz="1900" dirty="0"/>
              <a:t> za </a:t>
            </a:r>
            <a:r>
              <a:rPr lang="en-GB" sz="1900" dirty="0" err="1"/>
              <a:t>reformisanu</a:t>
            </a:r>
            <a:r>
              <a:rPr lang="en-GB" sz="1900" dirty="0"/>
              <a:t> </a:t>
            </a:r>
            <a:r>
              <a:rPr lang="en-GB" sz="1900" dirty="0" err="1"/>
              <a:t>javnu</a:t>
            </a:r>
            <a:r>
              <a:rPr lang="en-GB" sz="1900" dirty="0"/>
              <a:t> </a:t>
            </a:r>
            <a:r>
              <a:rPr lang="en-GB" sz="1900" dirty="0" err="1"/>
              <a:t>upravu</a:t>
            </a:r>
            <a:r>
              <a:rPr lang="en-GB" sz="1900" dirty="0"/>
              <a:t> – </a:t>
            </a:r>
            <a:r>
              <a:rPr lang="en-GB" sz="1900" dirty="0" err="1"/>
              <a:t>WeBER</a:t>
            </a:r>
            <a:r>
              <a:rPr lang="en-GB" sz="1900" dirty="0"/>
              <a:t> 3.0”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1900" dirty="0" err="1"/>
              <a:t>Finansiraju</a:t>
            </a:r>
            <a:r>
              <a:rPr lang="en-GB" sz="1900" dirty="0"/>
              <a:t>: </a:t>
            </a:r>
            <a:r>
              <a:rPr lang="en-GB" sz="1900" dirty="0" err="1"/>
              <a:t>Evropska</a:t>
            </a:r>
            <a:r>
              <a:rPr lang="en-GB" sz="1900" dirty="0"/>
              <a:t> </a:t>
            </a:r>
            <a:r>
              <a:rPr lang="en-GB" sz="1900" dirty="0" err="1"/>
              <a:t>unija</a:t>
            </a:r>
            <a:r>
              <a:rPr lang="en-GB" sz="1900" dirty="0"/>
              <a:t> </a:t>
            </a:r>
            <a:r>
              <a:rPr lang="en-GB" sz="1900" dirty="0" err="1"/>
              <a:t>i</a:t>
            </a:r>
            <a:r>
              <a:rPr lang="en-GB" sz="1900" dirty="0"/>
              <a:t> </a:t>
            </a:r>
            <a:r>
              <a:rPr lang="en-GB" sz="1900" dirty="0" err="1"/>
              <a:t>Austrijska</a:t>
            </a:r>
            <a:r>
              <a:rPr lang="en-GB" sz="1900" dirty="0"/>
              <a:t> </a:t>
            </a:r>
            <a:r>
              <a:rPr lang="en-GB" sz="1900" dirty="0" err="1"/>
              <a:t>razvojna</a:t>
            </a:r>
            <a:r>
              <a:rPr lang="en-GB" sz="1900" dirty="0"/>
              <a:t> </a:t>
            </a:r>
            <a:r>
              <a:rPr lang="en-GB" sz="1900" dirty="0" err="1"/>
              <a:t>agencija</a:t>
            </a:r>
            <a:endParaRPr lang="en-GB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1900" dirty="0" err="1"/>
              <a:t>Trajanje</a:t>
            </a:r>
            <a:r>
              <a:rPr lang="en-GB" sz="1900" dirty="0"/>
              <a:t>: od </a:t>
            </a:r>
            <a:r>
              <a:rPr lang="en-GB" sz="1900" dirty="0" err="1"/>
              <a:t>februara</a:t>
            </a:r>
            <a:r>
              <a:rPr lang="en-GB" sz="1900" dirty="0"/>
              <a:t> 2023. do </a:t>
            </a:r>
            <a:r>
              <a:rPr lang="en-GB" sz="1900" dirty="0" err="1"/>
              <a:t>jula</a:t>
            </a:r>
            <a:r>
              <a:rPr lang="en-GB" sz="1900" dirty="0"/>
              <a:t> 2026. </a:t>
            </a:r>
            <a:r>
              <a:rPr lang="en-GB" sz="1900" dirty="0" err="1"/>
              <a:t>godine</a:t>
            </a:r>
            <a:r>
              <a:rPr lang="en-GB" sz="1900" dirty="0"/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1900" dirty="0"/>
              <a:t>Think for Europe Network (TEN) </a:t>
            </a:r>
            <a:r>
              <a:rPr lang="en-GB" sz="1900" dirty="0" err="1"/>
              <a:t>i</a:t>
            </a:r>
            <a:r>
              <a:rPr lang="en-GB" sz="1900" dirty="0"/>
              <a:t> </a:t>
            </a:r>
            <a:r>
              <a:rPr lang="en-GB" sz="1900" dirty="0" err="1"/>
              <a:t>Centar</a:t>
            </a:r>
            <a:r>
              <a:rPr lang="en-GB" sz="1900" dirty="0"/>
              <a:t> za </a:t>
            </a:r>
            <a:r>
              <a:rPr lang="en-GB" sz="1900" dirty="0" err="1"/>
              <a:t>istraživanje</a:t>
            </a:r>
            <a:r>
              <a:rPr lang="en-GB" sz="1900" dirty="0"/>
              <a:t> </a:t>
            </a:r>
            <a:r>
              <a:rPr lang="en-GB" sz="1900" dirty="0" err="1"/>
              <a:t>javne</a:t>
            </a:r>
            <a:r>
              <a:rPr lang="en-GB" sz="1900" dirty="0"/>
              <a:t> </a:t>
            </a:r>
            <a:r>
              <a:rPr lang="en-GB" sz="1900" dirty="0" err="1"/>
              <a:t>uprave</a:t>
            </a:r>
            <a:r>
              <a:rPr lang="en-GB" sz="1900" dirty="0"/>
              <a:t> (KDZ) </a:t>
            </a:r>
            <a:r>
              <a:rPr lang="en-GB" sz="1900" dirty="0" err="1"/>
              <a:t>iz</a:t>
            </a:r>
            <a:r>
              <a:rPr lang="en-GB" sz="1900" dirty="0"/>
              <a:t> </a:t>
            </a:r>
            <a:r>
              <a:rPr lang="en-GB" sz="1900" dirty="0" err="1"/>
              <a:t>Beča</a:t>
            </a:r>
            <a:endParaRPr lang="en-GB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RS" sz="1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Opšti cilj: osnaživanje organizacija civilnog društva kako bi doprineli transparentnijim i odgovornijim upravama zemalja </a:t>
            </a:r>
            <a:r>
              <a:rPr lang="sr-Latn-RS" sz="1900" dirty="0">
                <a:latin typeface="Arial" panose="020B0604020202020204" pitchFamily="34" charset="0"/>
                <a:ea typeface="Arial" panose="020B0604020202020204" pitchFamily="34" charset="0"/>
              </a:rPr>
              <a:t>Zapadnog Balkana</a:t>
            </a:r>
            <a:r>
              <a:rPr lang="sr-Latn-RS" sz="1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koje su usmerene ka građanima</a:t>
            </a:r>
            <a:r>
              <a:rPr lang="en-RS" sz="1900" dirty="0">
                <a:effectLst/>
              </a:rPr>
              <a:t> </a:t>
            </a:r>
            <a:endParaRPr lang="en-RS" sz="19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215BC-097E-26C6-94B7-84BD9C40AB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7383" r="3" b="3"/>
          <a:stretch/>
        </p:blipFill>
        <p:spPr>
          <a:xfrm>
            <a:off x="7673660" y="2026889"/>
            <a:ext cx="1952927" cy="1736568"/>
          </a:xfrm>
          <a:prstGeom prst="rect">
            <a:avLst/>
          </a:prstGeom>
        </p:spPr>
      </p:pic>
      <p:pic>
        <p:nvPicPr>
          <p:cNvPr id="4" name="Picture 1">
            <a:extLst>
              <a:ext uri="{FF2B5EF4-FFF2-40B4-BE49-F238E27FC236}">
                <a16:creationId xmlns:a16="http://schemas.microsoft.com/office/drawing/2014/main" id="{AD905ABA-76ED-9CE4-32CD-73D8C7EC64C5}"/>
              </a:ext>
            </a:extLst>
          </p:cNvPr>
          <p:cNvPicPr/>
          <p:nvPr/>
        </p:nvPicPr>
        <p:blipFill>
          <a:blip r:embed="rId3" cstate="print"/>
          <a:stretch/>
        </p:blipFill>
        <p:spPr>
          <a:xfrm>
            <a:off x="10381464" y="5128774"/>
            <a:ext cx="1131215" cy="1125682"/>
          </a:xfrm>
          <a:prstGeom prst="rect">
            <a:avLst/>
          </a:prstGeom>
          <a:ln w="0"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8423FBB-8830-B101-F26B-14271989BF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3659" y="3699230"/>
            <a:ext cx="1952928" cy="6509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701F89-9CAE-7F88-4523-1F4A517308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3847" y="3763456"/>
            <a:ext cx="1508833" cy="639035"/>
          </a:xfrm>
          <a:prstGeom prst="rect">
            <a:avLst/>
          </a:prstGeom>
        </p:spPr>
      </p:pic>
      <p:pic>
        <p:nvPicPr>
          <p:cNvPr id="9" name="Picture 8" descr="A blue and black logo&#10;&#10;Description automatically generated">
            <a:extLst>
              <a:ext uri="{FF2B5EF4-FFF2-40B4-BE49-F238E27FC236}">
                <a16:creationId xmlns:a16="http://schemas.microsoft.com/office/drawing/2014/main" id="{E42A1547-71F3-34EF-C28F-321E6578BC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675" y="2690215"/>
            <a:ext cx="856479" cy="51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96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7149A-41C1-C7E0-BF2C-B60B3BD67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97" y="1463040"/>
            <a:ext cx="3795317" cy="2690949"/>
          </a:xfrm>
        </p:spPr>
        <p:txBody>
          <a:bodyPr anchor="t">
            <a:normAutofit/>
          </a:bodyPr>
          <a:lstStyle/>
          <a:p>
            <a:r>
              <a:rPr lang="en-RS" sz="4800" dirty="0"/>
              <a:t>Beograd – inkluzivni grad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12" y="4415246"/>
            <a:ext cx="1197921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2369" y="587829"/>
            <a:ext cx="6503606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CFCA3-1360-3502-5EFC-F5BA05FE1BB9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654745" y="1463039"/>
            <a:ext cx="5540943" cy="430044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r-Latn-RS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CILJ PROJEKTA: unapređenje kvaliteta života i usluga koje se pružaju deci i mladima sa intelektualnim teškoćama radi njihovog osposobljavanja za samostalni život i rad u lokalnoj zajednici</a:t>
            </a:r>
            <a:endParaRPr lang="en-RS" sz="2200" dirty="0">
              <a:effectLst/>
            </a:endParaRPr>
          </a:p>
          <a:p>
            <a:pPr>
              <a:spcAft>
                <a:spcPts val="600"/>
              </a:spcAft>
            </a:pPr>
            <a:endParaRPr lang="en-RS" sz="2200" dirty="0"/>
          </a:p>
          <a:p>
            <a:pPr>
              <a:spcAft>
                <a:spcPts val="600"/>
              </a:spcAft>
            </a:pPr>
            <a:r>
              <a:rPr lang="sr-Latn-RS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CILJNA GRUPA: </a:t>
            </a:r>
            <a:r>
              <a:rPr lang="sr-Latn-RS" sz="2200" dirty="0"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sr-Latn-RS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eca i mladi sa intelektualnim teškoćama i njihovi roditelji</a:t>
            </a:r>
            <a:endParaRPr lang="en-RS" sz="2200" dirty="0">
              <a:effectLst/>
            </a:endParaRPr>
          </a:p>
          <a:p>
            <a:pPr>
              <a:spcAft>
                <a:spcPts val="600"/>
              </a:spcAft>
            </a:pPr>
            <a:endParaRPr lang="en-RS" sz="2200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62091F00-BDB6-0118-67DA-1EABD3E75298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10628461" y="112933"/>
            <a:ext cx="983378" cy="94979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131225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nt">
            <a:extLst>
              <a:ext uri="{FF2B5EF4-FFF2-40B4-BE49-F238E27FC236}">
                <a16:creationId xmlns:a16="http://schemas.microsoft.com/office/drawing/2014/main" id="{18EEE165-BC21-B37E-CF1E-0E1E2D138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90265" y="1"/>
            <a:ext cx="429856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3440" cy="6858000"/>
          </a:xfrm>
          <a:prstGeom prst="rect">
            <a:avLst/>
          </a:prstGeom>
          <a:ln>
            <a:noFill/>
          </a:ln>
          <a:effectLst>
            <a:outerShdw blurRad="368300" dist="139700" sx="97000" sy="970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EB912B-03B8-7B9C-A347-BBA4999CA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44" y="777240"/>
            <a:ext cx="4298560" cy="4379952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l" rtl="0">
              <a:lnSpc>
                <a:spcPct val="90000"/>
              </a:lnSpc>
              <a:spcBef>
                <a:spcPct val="0"/>
              </a:spcBef>
            </a:pPr>
            <a:r>
              <a:rPr lang="en-US" sz="2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ZNAČAJ TEME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Ranjiva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populacija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Veliko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povećanje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broja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dece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autizmom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intelektualnim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teškoćama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poslednjih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godina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  <a:b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Centar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kontrolu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bolesti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SAD – (CDC): 40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procenata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intelektualne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teškoće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Podaci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Instituta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javno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zdravlje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“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Batut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”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iz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Registra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dece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smetnjama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razvoju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april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2024)</a:t>
            </a:r>
            <a:b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Broj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dece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upisane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registar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je: 3418, od toga je 1666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dece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poremećajem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spektra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autizma</a:t>
            </a:r>
            <a:b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446464E-B8E6-C7BD-75A1-257ED88C63A5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4794004" y="279916"/>
            <a:ext cx="5836912" cy="585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421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8FF424-2CAD-531F-E4BC-5AF822FB7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427" y="386930"/>
            <a:ext cx="9234295" cy="1188950"/>
          </a:xfrm>
        </p:spPr>
        <p:txBody>
          <a:bodyPr anchor="b">
            <a:normAutofit/>
          </a:bodyPr>
          <a:lstStyle/>
          <a:p>
            <a:r>
              <a:rPr lang="en-RS" sz="5300" dirty="0"/>
              <a:t>Metodologija istraživanja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1169201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0397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B77B3-CEEF-CA98-37B9-FAB7C01C43F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96812" y="2348880"/>
            <a:ext cx="10883585" cy="4122190"/>
          </a:xfrm>
        </p:spPr>
        <p:txBody>
          <a:bodyPr anchor="ctr">
            <a:normAutofit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400" dirty="0"/>
              <a:t>p</a:t>
            </a:r>
            <a:r>
              <a:rPr lang="en-RS" sz="2400" dirty="0"/>
              <a:t>rimena “design thinking” metodologije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400" dirty="0"/>
              <a:t>održane tri fokus groupe sa roditeljima dece </a:t>
            </a:r>
            <a:r>
              <a:rPr lang="en-GB" sz="2400" dirty="0" err="1"/>
              <a:t>i</a:t>
            </a:r>
            <a:r>
              <a:rPr lang="en-RS" sz="2400" dirty="0"/>
              <a:t> mladih sa intelektualnim teškoćama o analizi potreba u junu 2024. (od 3-6 godina, 7-12 </a:t>
            </a:r>
            <a:r>
              <a:rPr lang="en-GB" sz="2400" dirty="0" err="1"/>
              <a:t>i</a:t>
            </a:r>
            <a:r>
              <a:rPr lang="en-GB" sz="2400" dirty="0"/>
              <a:t> 13-18+)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400" dirty="0"/>
              <a:t>sprovedeni intervjui sa decom </a:t>
            </a:r>
            <a:r>
              <a:rPr lang="en-GB" sz="2400" dirty="0" err="1"/>
              <a:t>i</a:t>
            </a:r>
            <a:r>
              <a:rPr lang="en-RS" sz="2400" dirty="0"/>
              <a:t> mladima sa intelektualnim teškoćama u junu 2024.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400" dirty="0"/>
              <a:t>održana jedna radionica o mogućim modelima podrške u oktobru 2024.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400" dirty="0"/>
              <a:t>analiza stateških dokumenata, zakonovstva, izveštaja OCD, statističkih podataka Ankete o prihodima </a:t>
            </a:r>
            <a:r>
              <a:rPr lang="en-GB" sz="2400" dirty="0" err="1"/>
              <a:t>i</a:t>
            </a:r>
            <a:r>
              <a:rPr lang="en-RS" sz="2400" dirty="0"/>
              <a:t> uslovima života (SILK) RZS-a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DevInfo</a:t>
            </a:r>
            <a:r>
              <a:rPr lang="en-RS" sz="2400" dirty="0"/>
              <a:t> baze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400" dirty="0"/>
              <a:t>Nisu obuhvaćena deca </a:t>
            </a:r>
            <a:r>
              <a:rPr lang="en-GB" sz="2400" dirty="0"/>
              <a:t>i</a:t>
            </a:r>
            <a:r>
              <a:rPr lang="en-RS" sz="2400" dirty="0"/>
              <a:t> mladi </a:t>
            </a:r>
            <a:r>
              <a:rPr lang="en-GB" sz="2400" dirty="0"/>
              <a:t>u </a:t>
            </a:r>
            <a:r>
              <a:rPr lang="en-GB" sz="2400" dirty="0" err="1"/>
              <a:t>domskom</a:t>
            </a:r>
            <a:r>
              <a:rPr lang="en-GB" sz="2400" dirty="0"/>
              <a:t> </a:t>
            </a:r>
            <a:r>
              <a:rPr lang="en-GB" sz="2400" dirty="0" err="1"/>
              <a:t>smeštaju</a:t>
            </a:r>
            <a:r>
              <a:rPr lang="en-RS" sz="2400" dirty="0"/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RS" sz="2000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F07AF59-4312-E2C8-303C-17D94523FAF5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10628461" y="112933"/>
            <a:ext cx="983378" cy="94979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66538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6D7B4B-79C6-B181-82AE-BBD5433DB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343" y="238539"/>
            <a:ext cx="11015651" cy="1434415"/>
          </a:xfrm>
        </p:spPr>
        <p:txBody>
          <a:bodyPr anchor="b">
            <a:normAutofit/>
          </a:bodyPr>
          <a:lstStyle/>
          <a:p>
            <a:r>
              <a:rPr lang="en-RS" sz="5300" dirty="0"/>
              <a:t>Ostvareni napredak </a:t>
            </a:r>
          </a:p>
        </p:txBody>
      </p:sp>
      <p:sp>
        <p:nvSpPr>
          <p:cNvPr id="2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343" y="1681544"/>
            <a:ext cx="10969943" cy="18288"/>
          </a:xfrm>
          <a:custGeom>
            <a:avLst/>
            <a:gdLst>
              <a:gd name="connsiteX0" fmla="*/ 0 w 10969943"/>
              <a:gd name="connsiteY0" fmla="*/ 0 h 18288"/>
              <a:gd name="connsiteX1" fmla="*/ 356523 w 10969943"/>
              <a:gd name="connsiteY1" fmla="*/ 0 h 18288"/>
              <a:gd name="connsiteX2" fmla="*/ 1042145 w 10969943"/>
              <a:gd name="connsiteY2" fmla="*/ 0 h 18288"/>
              <a:gd name="connsiteX3" fmla="*/ 1947165 w 10969943"/>
              <a:gd name="connsiteY3" fmla="*/ 0 h 18288"/>
              <a:gd name="connsiteX4" fmla="*/ 2632786 w 10969943"/>
              <a:gd name="connsiteY4" fmla="*/ 0 h 18288"/>
              <a:gd name="connsiteX5" fmla="*/ 2989309 w 10969943"/>
              <a:gd name="connsiteY5" fmla="*/ 0 h 18288"/>
              <a:gd name="connsiteX6" fmla="*/ 3455532 w 10969943"/>
              <a:gd name="connsiteY6" fmla="*/ 0 h 18288"/>
              <a:gd name="connsiteX7" fmla="*/ 4360552 w 10969943"/>
              <a:gd name="connsiteY7" fmla="*/ 0 h 18288"/>
              <a:gd name="connsiteX8" fmla="*/ 5265573 w 10969943"/>
              <a:gd name="connsiteY8" fmla="*/ 0 h 18288"/>
              <a:gd name="connsiteX9" fmla="*/ 6170593 w 10969943"/>
              <a:gd name="connsiteY9" fmla="*/ 0 h 18288"/>
              <a:gd name="connsiteX10" fmla="*/ 6527116 w 10969943"/>
              <a:gd name="connsiteY10" fmla="*/ 0 h 18288"/>
              <a:gd name="connsiteX11" fmla="*/ 7212738 w 10969943"/>
              <a:gd name="connsiteY11" fmla="*/ 0 h 18288"/>
              <a:gd name="connsiteX12" fmla="*/ 7788660 w 10969943"/>
              <a:gd name="connsiteY12" fmla="*/ 0 h 18288"/>
              <a:gd name="connsiteX13" fmla="*/ 8145183 w 10969943"/>
              <a:gd name="connsiteY13" fmla="*/ 0 h 18288"/>
              <a:gd name="connsiteX14" fmla="*/ 9050203 w 10969943"/>
              <a:gd name="connsiteY14" fmla="*/ 0 h 18288"/>
              <a:gd name="connsiteX15" fmla="*/ 9406726 w 10969943"/>
              <a:gd name="connsiteY15" fmla="*/ 0 h 18288"/>
              <a:gd name="connsiteX16" fmla="*/ 9763249 w 10969943"/>
              <a:gd name="connsiteY16" fmla="*/ 0 h 18288"/>
              <a:gd name="connsiteX17" fmla="*/ 10339171 w 10969943"/>
              <a:gd name="connsiteY17" fmla="*/ 0 h 18288"/>
              <a:gd name="connsiteX18" fmla="*/ 10969943 w 10969943"/>
              <a:gd name="connsiteY18" fmla="*/ 0 h 18288"/>
              <a:gd name="connsiteX19" fmla="*/ 10969943 w 10969943"/>
              <a:gd name="connsiteY19" fmla="*/ 18288 h 18288"/>
              <a:gd name="connsiteX20" fmla="*/ 10174622 w 10969943"/>
              <a:gd name="connsiteY20" fmla="*/ 18288 h 18288"/>
              <a:gd name="connsiteX21" fmla="*/ 9818099 w 10969943"/>
              <a:gd name="connsiteY21" fmla="*/ 18288 h 18288"/>
              <a:gd name="connsiteX22" fmla="*/ 9461576 w 10969943"/>
              <a:gd name="connsiteY22" fmla="*/ 18288 h 18288"/>
              <a:gd name="connsiteX23" fmla="*/ 8775954 w 10969943"/>
              <a:gd name="connsiteY23" fmla="*/ 18288 h 18288"/>
              <a:gd name="connsiteX24" fmla="*/ 8419431 w 10969943"/>
              <a:gd name="connsiteY24" fmla="*/ 18288 h 18288"/>
              <a:gd name="connsiteX25" fmla="*/ 7733810 w 10969943"/>
              <a:gd name="connsiteY25" fmla="*/ 18288 h 18288"/>
              <a:gd name="connsiteX26" fmla="*/ 6938489 w 10969943"/>
              <a:gd name="connsiteY26" fmla="*/ 18288 h 18288"/>
              <a:gd name="connsiteX27" fmla="*/ 6252868 w 10969943"/>
              <a:gd name="connsiteY27" fmla="*/ 18288 h 18288"/>
              <a:gd name="connsiteX28" fmla="*/ 5457547 w 10969943"/>
              <a:gd name="connsiteY28" fmla="*/ 18288 h 18288"/>
              <a:gd name="connsiteX29" fmla="*/ 4662226 w 10969943"/>
              <a:gd name="connsiteY29" fmla="*/ 18288 h 18288"/>
              <a:gd name="connsiteX30" fmla="*/ 4305703 w 10969943"/>
              <a:gd name="connsiteY30" fmla="*/ 18288 h 18288"/>
              <a:gd name="connsiteX31" fmla="*/ 3839480 w 10969943"/>
              <a:gd name="connsiteY31" fmla="*/ 18288 h 18288"/>
              <a:gd name="connsiteX32" fmla="*/ 3263558 w 10969943"/>
              <a:gd name="connsiteY32" fmla="*/ 18288 h 18288"/>
              <a:gd name="connsiteX33" fmla="*/ 2577937 w 10969943"/>
              <a:gd name="connsiteY33" fmla="*/ 18288 h 18288"/>
              <a:gd name="connsiteX34" fmla="*/ 1672916 w 10969943"/>
              <a:gd name="connsiteY34" fmla="*/ 18288 h 18288"/>
              <a:gd name="connsiteX35" fmla="*/ 877595 w 10969943"/>
              <a:gd name="connsiteY35" fmla="*/ 18288 h 18288"/>
              <a:gd name="connsiteX36" fmla="*/ 0 w 10969943"/>
              <a:gd name="connsiteY36" fmla="*/ 18288 h 18288"/>
              <a:gd name="connsiteX37" fmla="*/ 0 w 10969943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69943" h="18288" fill="none" extrusionOk="0">
                <a:moveTo>
                  <a:pt x="0" y="0"/>
                </a:moveTo>
                <a:cubicBezTo>
                  <a:pt x="115068" y="-17626"/>
                  <a:pt x="181295" y="-1066"/>
                  <a:pt x="356523" y="0"/>
                </a:cubicBezTo>
                <a:cubicBezTo>
                  <a:pt x="531751" y="1066"/>
                  <a:pt x="815866" y="1625"/>
                  <a:pt x="1042145" y="0"/>
                </a:cubicBezTo>
                <a:cubicBezTo>
                  <a:pt x="1268424" y="-1625"/>
                  <a:pt x="1698286" y="4657"/>
                  <a:pt x="1947165" y="0"/>
                </a:cubicBezTo>
                <a:cubicBezTo>
                  <a:pt x="2196044" y="-4657"/>
                  <a:pt x="2296755" y="-4417"/>
                  <a:pt x="2632786" y="0"/>
                </a:cubicBezTo>
                <a:cubicBezTo>
                  <a:pt x="2968817" y="4417"/>
                  <a:pt x="2846408" y="12256"/>
                  <a:pt x="2989309" y="0"/>
                </a:cubicBezTo>
                <a:cubicBezTo>
                  <a:pt x="3132210" y="-12256"/>
                  <a:pt x="3306453" y="-8334"/>
                  <a:pt x="3455532" y="0"/>
                </a:cubicBezTo>
                <a:cubicBezTo>
                  <a:pt x="3604611" y="8334"/>
                  <a:pt x="4114719" y="-14000"/>
                  <a:pt x="4360552" y="0"/>
                </a:cubicBezTo>
                <a:cubicBezTo>
                  <a:pt x="4606385" y="14000"/>
                  <a:pt x="4922057" y="-39073"/>
                  <a:pt x="5265573" y="0"/>
                </a:cubicBezTo>
                <a:cubicBezTo>
                  <a:pt x="5609089" y="39073"/>
                  <a:pt x="5808150" y="6840"/>
                  <a:pt x="6170593" y="0"/>
                </a:cubicBezTo>
                <a:cubicBezTo>
                  <a:pt x="6533036" y="-6840"/>
                  <a:pt x="6450248" y="-15144"/>
                  <a:pt x="6527116" y="0"/>
                </a:cubicBezTo>
                <a:cubicBezTo>
                  <a:pt x="6603984" y="15144"/>
                  <a:pt x="7072831" y="7051"/>
                  <a:pt x="7212738" y="0"/>
                </a:cubicBezTo>
                <a:cubicBezTo>
                  <a:pt x="7352645" y="-7051"/>
                  <a:pt x="7607286" y="-16640"/>
                  <a:pt x="7788660" y="0"/>
                </a:cubicBezTo>
                <a:cubicBezTo>
                  <a:pt x="7970034" y="16640"/>
                  <a:pt x="8047563" y="15757"/>
                  <a:pt x="8145183" y="0"/>
                </a:cubicBezTo>
                <a:cubicBezTo>
                  <a:pt x="8242803" y="-15757"/>
                  <a:pt x="8648204" y="-40337"/>
                  <a:pt x="9050203" y="0"/>
                </a:cubicBezTo>
                <a:cubicBezTo>
                  <a:pt x="9452202" y="40337"/>
                  <a:pt x="9259174" y="17409"/>
                  <a:pt x="9406726" y="0"/>
                </a:cubicBezTo>
                <a:cubicBezTo>
                  <a:pt x="9554278" y="-17409"/>
                  <a:pt x="9674843" y="17205"/>
                  <a:pt x="9763249" y="0"/>
                </a:cubicBezTo>
                <a:cubicBezTo>
                  <a:pt x="9851655" y="-17205"/>
                  <a:pt x="10141234" y="7298"/>
                  <a:pt x="10339171" y="0"/>
                </a:cubicBezTo>
                <a:cubicBezTo>
                  <a:pt x="10537108" y="-7298"/>
                  <a:pt x="10748288" y="8183"/>
                  <a:pt x="10969943" y="0"/>
                </a:cubicBezTo>
                <a:cubicBezTo>
                  <a:pt x="10969289" y="8818"/>
                  <a:pt x="10969383" y="13823"/>
                  <a:pt x="10969943" y="18288"/>
                </a:cubicBezTo>
                <a:cubicBezTo>
                  <a:pt x="10684728" y="24301"/>
                  <a:pt x="10444950" y="41841"/>
                  <a:pt x="10174622" y="18288"/>
                </a:cubicBezTo>
                <a:cubicBezTo>
                  <a:pt x="9904294" y="-5265"/>
                  <a:pt x="9936432" y="5587"/>
                  <a:pt x="9818099" y="18288"/>
                </a:cubicBezTo>
                <a:cubicBezTo>
                  <a:pt x="9699766" y="30989"/>
                  <a:pt x="9533517" y="3530"/>
                  <a:pt x="9461576" y="18288"/>
                </a:cubicBezTo>
                <a:cubicBezTo>
                  <a:pt x="9389635" y="33046"/>
                  <a:pt x="9096372" y="36774"/>
                  <a:pt x="8775954" y="18288"/>
                </a:cubicBezTo>
                <a:cubicBezTo>
                  <a:pt x="8455536" y="-198"/>
                  <a:pt x="8578076" y="29533"/>
                  <a:pt x="8419431" y="18288"/>
                </a:cubicBezTo>
                <a:cubicBezTo>
                  <a:pt x="8260786" y="7043"/>
                  <a:pt x="7872278" y="50718"/>
                  <a:pt x="7733810" y="18288"/>
                </a:cubicBezTo>
                <a:cubicBezTo>
                  <a:pt x="7595342" y="-14142"/>
                  <a:pt x="7102646" y="18057"/>
                  <a:pt x="6938489" y="18288"/>
                </a:cubicBezTo>
                <a:cubicBezTo>
                  <a:pt x="6774332" y="18519"/>
                  <a:pt x="6407744" y="-5300"/>
                  <a:pt x="6252868" y="18288"/>
                </a:cubicBezTo>
                <a:cubicBezTo>
                  <a:pt x="6097992" y="41876"/>
                  <a:pt x="5636320" y="33556"/>
                  <a:pt x="5457547" y="18288"/>
                </a:cubicBezTo>
                <a:cubicBezTo>
                  <a:pt x="5278774" y="3020"/>
                  <a:pt x="4838109" y="-3159"/>
                  <a:pt x="4662226" y="18288"/>
                </a:cubicBezTo>
                <a:cubicBezTo>
                  <a:pt x="4486343" y="39735"/>
                  <a:pt x="4462017" y="3772"/>
                  <a:pt x="4305703" y="18288"/>
                </a:cubicBezTo>
                <a:cubicBezTo>
                  <a:pt x="4149389" y="32804"/>
                  <a:pt x="3988613" y="20541"/>
                  <a:pt x="3839480" y="18288"/>
                </a:cubicBezTo>
                <a:cubicBezTo>
                  <a:pt x="3690347" y="16035"/>
                  <a:pt x="3435664" y="19648"/>
                  <a:pt x="3263558" y="18288"/>
                </a:cubicBezTo>
                <a:cubicBezTo>
                  <a:pt x="3091452" y="16928"/>
                  <a:pt x="2809539" y="23488"/>
                  <a:pt x="2577937" y="18288"/>
                </a:cubicBezTo>
                <a:cubicBezTo>
                  <a:pt x="2346335" y="13088"/>
                  <a:pt x="1873171" y="35259"/>
                  <a:pt x="1672916" y="18288"/>
                </a:cubicBezTo>
                <a:cubicBezTo>
                  <a:pt x="1472661" y="1317"/>
                  <a:pt x="1106398" y="29309"/>
                  <a:pt x="877595" y="18288"/>
                </a:cubicBezTo>
                <a:cubicBezTo>
                  <a:pt x="648792" y="7267"/>
                  <a:pt x="325373" y="2791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69943" h="18288" stroke="0" extrusionOk="0">
                <a:moveTo>
                  <a:pt x="0" y="0"/>
                </a:moveTo>
                <a:cubicBezTo>
                  <a:pt x="146585" y="18368"/>
                  <a:pt x="312684" y="-22165"/>
                  <a:pt x="466223" y="0"/>
                </a:cubicBezTo>
                <a:cubicBezTo>
                  <a:pt x="619762" y="22165"/>
                  <a:pt x="680079" y="6491"/>
                  <a:pt x="822746" y="0"/>
                </a:cubicBezTo>
                <a:cubicBezTo>
                  <a:pt x="965413" y="-6491"/>
                  <a:pt x="1137334" y="-16632"/>
                  <a:pt x="1288968" y="0"/>
                </a:cubicBezTo>
                <a:cubicBezTo>
                  <a:pt x="1440602" y="16632"/>
                  <a:pt x="1781495" y="-7702"/>
                  <a:pt x="1974590" y="0"/>
                </a:cubicBezTo>
                <a:cubicBezTo>
                  <a:pt x="2167685" y="7702"/>
                  <a:pt x="2560711" y="-35858"/>
                  <a:pt x="2769911" y="0"/>
                </a:cubicBezTo>
                <a:cubicBezTo>
                  <a:pt x="2979111" y="35858"/>
                  <a:pt x="3321487" y="-10129"/>
                  <a:pt x="3674931" y="0"/>
                </a:cubicBezTo>
                <a:cubicBezTo>
                  <a:pt x="4028375" y="10129"/>
                  <a:pt x="4166008" y="12710"/>
                  <a:pt x="4579951" y="0"/>
                </a:cubicBezTo>
                <a:cubicBezTo>
                  <a:pt x="4993894" y="-12710"/>
                  <a:pt x="5014715" y="13808"/>
                  <a:pt x="5155873" y="0"/>
                </a:cubicBezTo>
                <a:cubicBezTo>
                  <a:pt x="5297031" y="-13808"/>
                  <a:pt x="5587899" y="-37129"/>
                  <a:pt x="5951194" y="0"/>
                </a:cubicBezTo>
                <a:cubicBezTo>
                  <a:pt x="6314489" y="37129"/>
                  <a:pt x="6294202" y="-5387"/>
                  <a:pt x="6636816" y="0"/>
                </a:cubicBezTo>
                <a:cubicBezTo>
                  <a:pt x="6979430" y="5387"/>
                  <a:pt x="6967473" y="2708"/>
                  <a:pt x="7212738" y="0"/>
                </a:cubicBezTo>
                <a:cubicBezTo>
                  <a:pt x="7458003" y="-2708"/>
                  <a:pt x="7685326" y="-19121"/>
                  <a:pt x="8008058" y="0"/>
                </a:cubicBezTo>
                <a:cubicBezTo>
                  <a:pt x="8330790" y="19121"/>
                  <a:pt x="8271729" y="11892"/>
                  <a:pt x="8364582" y="0"/>
                </a:cubicBezTo>
                <a:cubicBezTo>
                  <a:pt x="8457435" y="-11892"/>
                  <a:pt x="8757037" y="21045"/>
                  <a:pt x="8940504" y="0"/>
                </a:cubicBezTo>
                <a:cubicBezTo>
                  <a:pt x="9123971" y="-21045"/>
                  <a:pt x="9416535" y="-20173"/>
                  <a:pt x="9626125" y="0"/>
                </a:cubicBezTo>
                <a:cubicBezTo>
                  <a:pt x="9835715" y="20173"/>
                  <a:pt x="10677668" y="-5185"/>
                  <a:pt x="10969943" y="0"/>
                </a:cubicBezTo>
                <a:cubicBezTo>
                  <a:pt x="10969329" y="5722"/>
                  <a:pt x="10970123" y="12495"/>
                  <a:pt x="10969943" y="18288"/>
                </a:cubicBezTo>
                <a:cubicBezTo>
                  <a:pt x="10866819" y="39718"/>
                  <a:pt x="10714728" y="21946"/>
                  <a:pt x="10503720" y="18288"/>
                </a:cubicBezTo>
                <a:cubicBezTo>
                  <a:pt x="10292712" y="14630"/>
                  <a:pt x="10234648" y="28092"/>
                  <a:pt x="10147197" y="18288"/>
                </a:cubicBezTo>
                <a:cubicBezTo>
                  <a:pt x="10059746" y="8484"/>
                  <a:pt x="9715084" y="15375"/>
                  <a:pt x="9461576" y="18288"/>
                </a:cubicBezTo>
                <a:cubicBezTo>
                  <a:pt x="9208068" y="21201"/>
                  <a:pt x="9173104" y="33334"/>
                  <a:pt x="8995353" y="18288"/>
                </a:cubicBezTo>
                <a:cubicBezTo>
                  <a:pt x="8817602" y="3242"/>
                  <a:pt x="8517144" y="-1921"/>
                  <a:pt x="8090333" y="18288"/>
                </a:cubicBezTo>
                <a:cubicBezTo>
                  <a:pt x="7663522" y="38497"/>
                  <a:pt x="7849521" y="20360"/>
                  <a:pt x="7733810" y="18288"/>
                </a:cubicBezTo>
                <a:cubicBezTo>
                  <a:pt x="7618099" y="16216"/>
                  <a:pt x="7340642" y="20318"/>
                  <a:pt x="7048188" y="18288"/>
                </a:cubicBezTo>
                <a:cubicBezTo>
                  <a:pt x="6755734" y="16258"/>
                  <a:pt x="6823832" y="8783"/>
                  <a:pt x="6691665" y="18288"/>
                </a:cubicBezTo>
                <a:cubicBezTo>
                  <a:pt x="6559498" y="27793"/>
                  <a:pt x="6360282" y="40769"/>
                  <a:pt x="6225443" y="18288"/>
                </a:cubicBezTo>
                <a:cubicBezTo>
                  <a:pt x="6090604" y="-4193"/>
                  <a:pt x="5695649" y="-6635"/>
                  <a:pt x="5430122" y="18288"/>
                </a:cubicBezTo>
                <a:cubicBezTo>
                  <a:pt x="5164595" y="43211"/>
                  <a:pt x="4850642" y="14859"/>
                  <a:pt x="4525101" y="18288"/>
                </a:cubicBezTo>
                <a:cubicBezTo>
                  <a:pt x="4199560" y="21717"/>
                  <a:pt x="4181533" y="40893"/>
                  <a:pt x="4058879" y="18288"/>
                </a:cubicBezTo>
                <a:cubicBezTo>
                  <a:pt x="3936225" y="-4317"/>
                  <a:pt x="3697170" y="32422"/>
                  <a:pt x="3373257" y="18288"/>
                </a:cubicBezTo>
                <a:cubicBezTo>
                  <a:pt x="3049344" y="4154"/>
                  <a:pt x="3034289" y="-3718"/>
                  <a:pt x="2907035" y="18288"/>
                </a:cubicBezTo>
                <a:cubicBezTo>
                  <a:pt x="2779781" y="40294"/>
                  <a:pt x="2424906" y="20309"/>
                  <a:pt x="2111714" y="18288"/>
                </a:cubicBezTo>
                <a:cubicBezTo>
                  <a:pt x="1798522" y="16267"/>
                  <a:pt x="1727137" y="16361"/>
                  <a:pt x="1535792" y="18288"/>
                </a:cubicBezTo>
                <a:cubicBezTo>
                  <a:pt x="1344447" y="20215"/>
                  <a:pt x="1206952" y="-4630"/>
                  <a:pt x="1069569" y="18288"/>
                </a:cubicBezTo>
                <a:cubicBezTo>
                  <a:pt x="932186" y="41206"/>
                  <a:pt x="856529" y="11019"/>
                  <a:pt x="713046" y="18288"/>
                </a:cubicBezTo>
                <a:cubicBezTo>
                  <a:pt x="569563" y="25557"/>
                  <a:pt x="291290" y="4640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7F3B4-1FA5-A1F3-8DD5-AEED66FD3A9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72343" y="2071316"/>
            <a:ext cx="6711804" cy="4119172"/>
          </a:xfrm>
          <a:ln>
            <a:noFill/>
          </a:ln>
        </p:spPr>
        <p:txBody>
          <a:bodyPr anchor="t">
            <a:normAutofit/>
          </a:bodyPr>
          <a:lstStyle/>
          <a:p>
            <a:pPr marL="285750" indent="-28575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000" dirty="0">
                <a:solidFill>
                  <a:schemeClr val="accent2">
                    <a:lumMod val="75000"/>
                  </a:schemeClr>
                </a:solidFill>
              </a:rPr>
              <a:t>Obrazovanje:</a:t>
            </a:r>
            <a:r>
              <a:rPr lang="en-RS" sz="2000" dirty="0"/>
              <a:t> razvoj inkluzivnog obrazovanja u poslednjih 15 godina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000" dirty="0">
                <a:solidFill>
                  <a:schemeClr val="accent2">
                    <a:lumMod val="75000"/>
                  </a:schemeClr>
                </a:solidFill>
              </a:rPr>
              <a:t>Socijalna zaštita:</a:t>
            </a:r>
            <a:r>
              <a:rPr lang="en-RS" sz="2000" dirty="0"/>
              <a:t> uvedena usluga ličnog pratioca 2015.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000" dirty="0">
                <a:solidFill>
                  <a:schemeClr val="accent2">
                    <a:lumMod val="75000"/>
                  </a:schemeClr>
                </a:solidFill>
              </a:rPr>
              <a:t>Zdravstvo</a:t>
            </a:r>
            <a:r>
              <a:rPr lang="en-RS" sz="2000" dirty="0"/>
              <a:t>: uspostavljanje Registra dece sa smetnjama u razvoju, uz podršku UNICEF-a; prepoznavanje da su autizam/intelektualne teškoće praćene sa pridruženim medicinskim stanjima (30% epilepsija, veliki broj gastrointestalnih teškoća, mogućnost genetskih istr. i sl)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000" dirty="0"/>
              <a:t>Sve veći broj udruženja roditelja osoba sa intelektualnim teškoćama 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RS" sz="2000" dirty="0"/>
              <a:t>Podrška Ministarstva rada, zapošljavanja, boračkih </a:t>
            </a:r>
            <a:r>
              <a:rPr lang="en-GB" sz="2000" dirty="0" err="1"/>
              <a:t>i</a:t>
            </a:r>
            <a:r>
              <a:rPr lang="en-RS" sz="2000" dirty="0"/>
              <a:t> socijalnih pitanja, lokalne samouprave </a:t>
            </a:r>
            <a:r>
              <a:rPr lang="en-GB" sz="2000" dirty="0" err="1"/>
              <a:t>i</a:t>
            </a:r>
            <a:r>
              <a:rPr lang="en-RS" sz="2000" dirty="0"/>
              <a:t> donatora radu udruženja</a:t>
            </a:r>
          </a:p>
        </p:txBody>
      </p:sp>
      <p:pic>
        <p:nvPicPr>
          <p:cNvPr id="6" name="Picture 5" descr="A person walking on a blue surface&#10;&#10;Description automatically generated">
            <a:extLst>
              <a:ext uri="{FF2B5EF4-FFF2-40B4-BE49-F238E27FC236}">
                <a16:creationId xmlns:a16="http://schemas.microsoft.com/office/drawing/2014/main" id="{00C2487B-A930-E4E0-B660-045C0CD1A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40" r="20660" b="2"/>
          <a:stretch/>
        </p:blipFill>
        <p:spPr>
          <a:xfrm>
            <a:off x="7673659" y="2093976"/>
            <a:ext cx="3940037" cy="4096512"/>
          </a:xfrm>
          <a:prstGeom prst="rect">
            <a:avLst/>
          </a:prstGeom>
        </p:spPr>
      </p:pic>
      <p:pic>
        <p:nvPicPr>
          <p:cNvPr id="7" name="Picture 1">
            <a:extLst>
              <a:ext uri="{FF2B5EF4-FFF2-40B4-BE49-F238E27FC236}">
                <a16:creationId xmlns:a16="http://schemas.microsoft.com/office/drawing/2014/main" id="{6FFD7CDD-2048-5498-2B0E-98560980E1B3}"/>
              </a:ext>
            </a:extLst>
          </p:cNvPr>
          <p:cNvPicPr/>
          <p:nvPr/>
        </p:nvPicPr>
        <p:blipFill>
          <a:blip r:embed="rId3" cstate="print"/>
          <a:stretch/>
        </p:blipFill>
        <p:spPr>
          <a:xfrm>
            <a:off x="10270876" y="292602"/>
            <a:ext cx="983378" cy="94979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33695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216597"/>
            <a:ext cx="731327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912" y="613954"/>
            <a:ext cx="10904646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51555B-090F-E26F-4477-AACEDB37B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9" y="809898"/>
            <a:ext cx="9731573" cy="1323251"/>
          </a:xfrm>
        </p:spPr>
        <p:txBody>
          <a:bodyPr anchor="ctr">
            <a:normAutofit fontScale="90000"/>
          </a:bodyPr>
          <a:lstStyle/>
          <a:p>
            <a:r>
              <a:rPr lang="en-RS" sz="4800" dirty="0"/>
              <a:t>Definisanje problema i potreba dece sa intelektualnim teškoćama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48D52BF-1327-3A00-36AB-CC0607C3685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043359" y="2704014"/>
            <a:ext cx="10163622" cy="4253375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000" dirty="0">
              <a:latin typeface="+mn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400" dirty="0">
                <a:latin typeface="+mn-lt"/>
              </a:rPr>
              <a:t>- </a:t>
            </a:r>
            <a:r>
              <a:rPr lang="en-GB" sz="2600" dirty="0" err="1">
                <a:latin typeface="+mn-lt"/>
              </a:rPr>
              <a:t>Nedovoljna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informisanost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pedijatara</a:t>
            </a:r>
            <a:r>
              <a:rPr lang="en-GB" sz="2600" dirty="0">
                <a:latin typeface="+mn-lt"/>
              </a:rPr>
              <a:t> o </a:t>
            </a:r>
            <a:r>
              <a:rPr lang="en-GB" sz="2600" dirty="0" err="1">
                <a:latin typeface="+mn-lt"/>
              </a:rPr>
              <a:t>razvojnim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problemima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i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nedostatak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procene</a:t>
            </a:r>
            <a:r>
              <a:rPr lang="en-GB" sz="2600" dirty="0">
                <a:latin typeface="+mn-lt"/>
              </a:rPr>
              <a:t> za </a:t>
            </a:r>
            <a:r>
              <a:rPr lang="en-GB" sz="2600" dirty="0" err="1">
                <a:latin typeface="+mn-lt"/>
              </a:rPr>
              <a:t>defektološkom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podrškom</a:t>
            </a:r>
            <a:r>
              <a:rPr lang="en-GB" sz="2600" dirty="0">
                <a:latin typeface="+mn-lt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600" dirty="0">
                <a:latin typeface="+mn-lt"/>
              </a:rPr>
              <a:t>- </a:t>
            </a:r>
            <a:r>
              <a:rPr lang="en-GB" sz="2600" dirty="0" err="1">
                <a:latin typeface="+mn-lt"/>
              </a:rPr>
              <a:t>Ograničen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broj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defektoloških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i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logopedskih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tretmana</a:t>
            </a:r>
            <a:r>
              <a:rPr lang="en-GB" sz="2600" dirty="0">
                <a:latin typeface="+mn-lt"/>
              </a:rPr>
              <a:t> u </a:t>
            </a:r>
            <a:r>
              <a:rPr lang="en-GB" sz="2600" dirty="0" err="1">
                <a:latin typeface="+mn-lt"/>
              </a:rPr>
              <a:t>domovima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zdravlja</a:t>
            </a:r>
            <a:endParaRPr lang="en-GB" sz="2600" dirty="0">
              <a:latin typeface="+mn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600" dirty="0">
                <a:latin typeface="+mn-lt"/>
              </a:rPr>
              <a:t>- </a:t>
            </a:r>
            <a:r>
              <a:rPr lang="en-GB" sz="2600" dirty="0" err="1">
                <a:latin typeface="+mn-lt"/>
              </a:rPr>
              <a:t>Visoka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cena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defektoloških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tretmana</a:t>
            </a:r>
            <a:r>
              <a:rPr lang="en-GB" sz="2600" dirty="0">
                <a:latin typeface="+mn-lt"/>
              </a:rPr>
              <a:t> u </a:t>
            </a:r>
            <a:r>
              <a:rPr lang="en-GB" sz="2600" dirty="0" err="1">
                <a:latin typeface="+mn-lt"/>
              </a:rPr>
              <a:t>privatnom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sektoru</a:t>
            </a:r>
            <a:endParaRPr lang="en-GB" sz="2600" dirty="0">
              <a:latin typeface="+mn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600" dirty="0">
                <a:latin typeface="+mn-lt"/>
              </a:rPr>
              <a:t>- </a:t>
            </a:r>
            <a:r>
              <a:rPr lang="en-GB" sz="2600" dirty="0" err="1">
                <a:latin typeface="+mn-lt"/>
              </a:rPr>
              <a:t>Nedostatak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finansijskih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sredstava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roditelja</a:t>
            </a:r>
            <a:r>
              <a:rPr lang="en-GB" sz="2600" dirty="0">
                <a:latin typeface="+mn-lt"/>
              </a:rPr>
              <a:t> da </a:t>
            </a:r>
            <a:r>
              <a:rPr lang="en-GB" sz="2600" dirty="0" err="1">
                <a:latin typeface="+mn-lt"/>
              </a:rPr>
              <a:t>finansiraju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sve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tretmane</a:t>
            </a:r>
            <a:endParaRPr lang="en-GB" sz="2600" dirty="0">
              <a:latin typeface="+mn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600" dirty="0">
                <a:latin typeface="+mn-lt"/>
              </a:rPr>
              <a:t>- </a:t>
            </a:r>
            <a:r>
              <a:rPr lang="en-GB" sz="2600" dirty="0" err="1">
                <a:latin typeface="+mn-lt"/>
              </a:rPr>
              <a:t>Nedovoljna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znanja</a:t>
            </a:r>
            <a:r>
              <a:rPr lang="en-GB" sz="2600" dirty="0">
                <a:latin typeface="+mn-lt"/>
              </a:rPr>
              <a:t> u </a:t>
            </a:r>
            <a:r>
              <a:rPr lang="en-GB" sz="2600" dirty="0" err="1">
                <a:latin typeface="+mn-lt"/>
              </a:rPr>
              <a:t>oblasti</a:t>
            </a:r>
            <a:r>
              <a:rPr lang="en-GB" sz="2600" dirty="0">
                <a:latin typeface="+mn-lt"/>
              </a:rPr>
              <a:t> AAK; </a:t>
            </a:r>
            <a:r>
              <a:rPr lang="en-GB" sz="2600" dirty="0" err="1">
                <a:latin typeface="+mn-lt"/>
              </a:rPr>
              <a:t>Svakom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detetu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nije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obezbeđen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lični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pratilac</a:t>
            </a:r>
            <a:r>
              <a:rPr lang="en-GB" sz="2600" dirty="0">
                <a:latin typeface="+mn-lt"/>
              </a:rPr>
              <a:t>; 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600" dirty="0">
                <a:latin typeface="+mn-lt"/>
              </a:rPr>
              <a:t>Deca </a:t>
            </a:r>
            <a:r>
              <a:rPr lang="en-GB" sz="2600" dirty="0" err="1">
                <a:latin typeface="+mn-lt"/>
              </a:rPr>
              <a:t>su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izrazila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potrebu</a:t>
            </a:r>
            <a:r>
              <a:rPr lang="en-GB" sz="2600" dirty="0">
                <a:latin typeface="+mn-lt"/>
              </a:rPr>
              <a:t> za </a:t>
            </a:r>
            <a:r>
              <a:rPr lang="en-GB" sz="2600" dirty="0" err="1">
                <a:latin typeface="+mn-lt"/>
              </a:rPr>
              <a:t>druženjem</a:t>
            </a:r>
            <a:r>
              <a:rPr lang="en-GB" sz="2600" dirty="0">
                <a:latin typeface="+mn-lt"/>
              </a:rPr>
              <a:t> u </a:t>
            </a:r>
            <a:r>
              <a:rPr lang="en-GB" sz="2600" dirty="0" err="1">
                <a:latin typeface="+mn-lt"/>
              </a:rPr>
              <a:t>široj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društvenoj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zajednici</a:t>
            </a:r>
            <a:r>
              <a:rPr lang="en-GB" sz="2600" dirty="0">
                <a:latin typeface="+mn-lt"/>
              </a:rPr>
              <a:t>, u </a:t>
            </a:r>
            <a:r>
              <a:rPr lang="en-GB" sz="2600" dirty="0" err="1">
                <a:latin typeface="+mn-lt"/>
              </a:rPr>
              <a:t>prostoru</a:t>
            </a:r>
            <a:r>
              <a:rPr lang="en-GB" sz="2600" dirty="0">
                <a:latin typeface="+mn-lt"/>
              </a:rPr>
              <a:t> koji je </a:t>
            </a:r>
            <a:r>
              <a:rPr lang="en-GB" sz="2600" dirty="0" err="1">
                <a:latin typeface="+mn-lt"/>
              </a:rPr>
              <a:t>prilagođen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njihovim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potrebama</a:t>
            </a:r>
            <a:r>
              <a:rPr lang="en-GB" sz="2600" dirty="0">
                <a:latin typeface="+mn-lt"/>
              </a:rPr>
              <a:t> - koji je </a:t>
            </a:r>
            <a:r>
              <a:rPr lang="en-GB" sz="2600" dirty="0" err="1">
                <a:latin typeface="+mn-lt"/>
              </a:rPr>
              <a:t>dovoljno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velik</a:t>
            </a:r>
            <a:r>
              <a:rPr lang="en-GB" sz="2600" dirty="0">
                <a:latin typeface="+mn-lt"/>
              </a:rPr>
              <a:t> da </a:t>
            </a:r>
            <a:r>
              <a:rPr lang="en-GB" sz="2600" dirty="0" err="1">
                <a:latin typeface="+mn-lt"/>
              </a:rPr>
              <a:t>može</a:t>
            </a:r>
            <a:r>
              <a:rPr lang="en-GB" sz="2600" dirty="0">
                <a:latin typeface="+mn-lt"/>
              </a:rPr>
              <a:t> da </a:t>
            </a:r>
            <a:r>
              <a:rPr lang="en-GB" sz="2600" dirty="0" err="1">
                <a:latin typeface="+mn-lt"/>
              </a:rPr>
              <a:t>uključi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različite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aktivnosti</a:t>
            </a:r>
            <a:r>
              <a:rPr lang="en-GB" sz="2600" dirty="0">
                <a:latin typeface="+mn-lt"/>
              </a:rPr>
              <a:t>, </a:t>
            </a:r>
            <a:r>
              <a:rPr lang="en-GB" sz="2600" dirty="0" err="1">
                <a:latin typeface="+mn-lt"/>
              </a:rPr>
              <a:t>i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omogući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im</a:t>
            </a:r>
            <a:r>
              <a:rPr lang="en-GB" sz="2600" dirty="0">
                <a:latin typeface="+mn-lt"/>
              </a:rPr>
              <a:t> da </a:t>
            </a:r>
            <a:r>
              <a:rPr lang="en-GB" sz="2600" dirty="0" err="1">
                <a:latin typeface="+mn-lt"/>
              </a:rPr>
              <a:t>razvijaju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svoje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talente</a:t>
            </a:r>
            <a:r>
              <a:rPr lang="en-GB" sz="2600" dirty="0">
                <a:latin typeface="+mn-lt"/>
              </a:rPr>
              <a:t> (</a:t>
            </a:r>
            <a:r>
              <a:rPr lang="en-GB" sz="2600" dirty="0" err="1">
                <a:latin typeface="+mn-lt"/>
              </a:rPr>
              <a:t>pevanje</a:t>
            </a:r>
            <a:r>
              <a:rPr lang="en-GB" sz="2600" dirty="0">
                <a:latin typeface="+mn-lt"/>
              </a:rPr>
              <a:t>, </a:t>
            </a:r>
            <a:r>
              <a:rPr lang="en-GB" sz="2600" dirty="0" err="1">
                <a:latin typeface="+mn-lt"/>
              </a:rPr>
              <a:t>sviranje</a:t>
            </a:r>
            <a:r>
              <a:rPr lang="en-GB" sz="2600" dirty="0">
                <a:latin typeface="+mn-lt"/>
              </a:rPr>
              <a:t>, </a:t>
            </a:r>
            <a:r>
              <a:rPr lang="en-GB" sz="2600" dirty="0" err="1">
                <a:latin typeface="+mn-lt"/>
              </a:rPr>
              <a:t>slikanje</a:t>
            </a:r>
            <a:r>
              <a:rPr lang="en-GB" sz="2600" dirty="0">
                <a:latin typeface="+mn-lt"/>
              </a:rPr>
              <a:t> </a:t>
            </a:r>
            <a:r>
              <a:rPr lang="en-GB" sz="2600" dirty="0" err="1">
                <a:latin typeface="+mn-lt"/>
              </a:rPr>
              <a:t>i</a:t>
            </a:r>
            <a:r>
              <a:rPr lang="en-GB" sz="2600" dirty="0">
                <a:latin typeface="+mn-lt"/>
              </a:rPr>
              <a:t> sl.)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400" dirty="0">
                <a:latin typeface="+mn-lt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0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 startAt="6"/>
            </a:pPr>
            <a:endParaRPr lang="en-GB" sz="20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 startAt="6"/>
            </a:pPr>
            <a:endParaRPr lang="en-RS" sz="200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7981" y="6485313"/>
            <a:ext cx="10512862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1">
            <a:extLst>
              <a:ext uri="{FF2B5EF4-FFF2-40B4-BE49-F238E27FC236}">
                <a16:creationId xmlns:a16="http://schemas.microsoft.com/office/drawing/2014/main" id="{FBF30473-FFFB-8A7F-6E24-369D9A2E3997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10653777" y="5336709"/>
            <a:ext cx="983378" cy="94979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749310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216597"/>
            <a:ext cx="731327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912" y="613954"/>
            <a:ext cx="10904646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9674C7-7270-099D-13CC-232038671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9" y="809898"/>
            <a:ext cx="9940126" cy="1182428"/>
          </a:xfrm>
        </p:spPr>
        <p:txBody>
          <a:bodyPr anchor="ctr">
            <a:normAutofit fontScale="90000"/>
          </a:bodyPr>
          <a:lstStyle/>
          <a:p>
            <a:r>
              <a:rPr lang="en-RS" sz="4800" dirty="0"/>
              <a:t>Definisanje problema mladih sa intelektualnim teškoćama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53DF-70EB-7019-26C3-A1EEEFD55955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981844" y="2508070"/>
            <a:ext cx="10001641" cy="3833545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1900" dirty="0">
              <a:latin typeface="+mn-lt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endParaRPr lang="en-GB" sz="2000" dirty="0">
              <a:latin typeface="+mn-lt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000" dirty="0" err="1">
                <a:latin typeface="+mn-lt"/>
              </a:rPr>
              <a:t>Često</a:t>
            </a:r>
            <a:r>
              <a:rPr lang="en-GB" sz="2000" dirty="0">
                <a:latin typeface="+mn-lt"/>
              </a:rPr>
              <a:t> se </a:t>
            </a:r>
            <a:r>
              <a:rPr lang="en-GB" sz="2000" dirty="0" err="1">
                <a:latin typeface="+mn-lt"/>
              </a:rPr>
              <a:t>produžava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roditeljsko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pravo</a:t>
            </a:r>
            <a:r>
              <a:rPr lang="en-GB" sz="2000" dirty="0">
                <a:latin typeface="+mn-lt"/>
              </a:rPr>
              <a:t> -  </a:t>
            </a:r>
            <a:r>
              <a:rPr lang="en-GB" sz="2000" dirty="0" err="1">
                <a:latin typeface="+mn-lt"/>
              </a:rPr>
              <a:t>potpuno</a:t>
            </a:r>
            <a:r>
              <a:rPr lang="en-GB" sz="2000" dirty="0">
                <a:latin typeface="+mn-lt"/>
              </a:rPr>
              <a:t> se </a:t>
            </a:r>
            <a:r>
              <a:rPr lang="en-GB" sz="2000" dirty="0" err="1">
                <a:latin typeface="+mn-lt"/>
              </a:rPr>
              <a:t>ili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delimično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lišavaju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poslovne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sposobnosti</a:t>
            </a:r>
            <a:endParaRPr lang="en-GB" sz="2000" dirty="0">
              <a:latin typeface="+mn-lt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000" dirty="0" err="1">
                <a:latin typeface="+mn-lt"/>
              </a:rPr>
              <a:t>Nemaju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pravo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na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asistenta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nakon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završetka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školovanja</a:t>
            </a:r>
            <a:endParaRPr lang="en-GB" sz="2000" dirty="0">
              <a:latin typeface="+mn-lt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000" dirty="0" err="1">
                <a:latin typeface="+mn-lt"/>
              </a:rPr>
              <a:t>Nemaju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beneficije</a:t>
            </a:r>
            <a:r>
              <a:rPr lang="en-GB" sz="2000" dirty="0">
                <a:latin typeface="+mn-lt"/>
              </a:rPr>
              <a:t> u </a:t>
            </a:r>
            <a:r>
              <a:rPr lang="en-GB" sz="2000" dirty="0" err="1">
                <a:latin typeface="+mn-lt"/>
              </a:rPr>
              <a:t>oblasti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zapošljavanja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zbog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procene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radne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sposobnosti</a:t>
            </a:r>
            <a:endParaRPr lang="en-GB" sz="2000" dirty="0">
              <a:latin typeface="+mn-lt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000" dirty="0" err="1">
                <a:latin typeface="+mn-lt"/>
              </a:rPr>
              <a:t>Nedovoljni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kapaciteti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radnih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centara</a:t>
            </a:r>
            <a:r>
              <a:rPr lang="en-GB" sz="2000" dirty="0">
                <a:latin typeface="+mn-lt"/>
              </a:rPr>
              <a:t> (</a:t>
            </a:r>
            <a:r>
              <a:rPr lang="en-GB" sz="2000" dirty="0" err="1">
                <a:latin typeface="+mn-lt"/>
              </a:rPr>
              <a:t>usluge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dnevnog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boravka</a:t>
            </a:r>
            <a:r>
              <a:rPr lang="en-GB" sz="2000" dirty="0">
                <a:latin typeface="+mn-lt"/>
              </a:rPr>
              <a:t>) - </a:t>
            </a:r>
            <a:r>
              <a:rPr lang="en-GB" sz="2000" dirty="0" err="1">
                <a:latin typeface="+mn-lt"/>
              </a:rPr>
              <a:t>liste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čekanja</a:t>
            </a:r>
            <a:r>
              <a:rPr lang="en-GB" sz="2000" dirty="0">
                <a:latin typeface="+mn-lt"/>
              </a:rPr>
              <a:t>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000" dirty="0" err="1">
                <a:latin typeface="+mn-lt"/>
              </a:rPr>
              <a:t>Nerazvijena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usluga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asistiranog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stanovanja</a:t>
            </a:r>
            <a:r>
              <a:rPr lang="en-GB" sz="2000" dirty="0">
                <a:latin typeface="+mn-lt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0" dirty="0">
                <a:latin typeface="+mn-lt"/>
              </a:rPr>
              <a:t>-     </a:t>
            </a:r>
            <a:r>
              <a:rPr lang="en-GB" sz="2000" dirty="0" err="1">
                <a:latin typeface="+mn-lt"/>
              </a:rPr>
              <a:t>Roditelji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preuzimaju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brigu</a:t>
            </a:r>
            <a:r>
              <a:rPr lang="en-GB" sz="2000" dirty="0">
                <a:latin typeface="+mn-lt"/>
              </a:rPr>
              <a:t> o </a:t>
            </a:r>
            <a:r>
              <a:rPr lang="en-GB" sz="2000" dirty="0" err="1">
                <a:latin typeface="+mn-lt"/>
              </a:rPr>
              <a:t>deci</a:t>
            </a:r>
            <a:r>
              <a:rPr lang="en-GB" sz="2000" dirty="0">
                <a:latin typeface="+mn-lt"/>
              </a:rPr>
              <a:t>, </a:t>
            </a:r>
            <a:r>
              <a:rPr lang="en-GB" sz="2000" dirty="0" err="1">
                <a:latin typeface="+mn-lt"/>
              </a:rPr>
              <a:t>posebno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nakon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punolestva</a:t>
            </a:r>
            <a:r>
              <a:rPr lang="en-GB" sz="2000" dirty="0">
                <a:latin typeface="+mn-lt"/>
              </a:rPr>
              <a:t> – </a:t>
            </a:r>
            <a:r>
              <a:rPr lang="en-GB" sz="2000" dirty="0" err="1">
                <a:latin typeface="+mn-lt"/>
              </a:rPr>
              <a:t>gubitak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zaposlenja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roditelja</a:t>
            </a:r>
            <a:endParaRPr lang="en-GB" sz="2000" dirty="0">
              <a:latin typeface="+mn-lt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000" dirty="0" err="1">
                <a:latin typeface="+mn-lt"/>
              </a:rPr>
              <a:t>Nedostatak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socijalnih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kontakata</a:t>
            </a:r>
            <a:r>
              <a:rPr lang="en-GB" sz="2000" dirty="0">
                <a:latin typeface="+mn-lt"/>
              </a:rPr>
              <a:t> van </a:t>
            </a:r>
            <a:r>
              <a:rPr lang="en-GB" sz="2000" dirty="0" err="1">
                <a:latin typeface="+mn-lt"/>
              </a:rPr>
              <a:t>porodice</a:t>
            </a:r>
            <a:r>
              <a:rPr lang="en-GB" sz="2000" dirty="0">
                <a:latin typeface="+mn-lt"/>
              </a:rPr>
              <a:t>, </a:t>
            </a:r>
            <a:r>
              <a:rPr lang="en-GB" sz="2000" dirty="0" err="1">
                <a:latin typeface="+mn-lt"/>
              </a:rPr>
              <a:t>želja</a:t>
            </a:r>
            <a:r>
              <a:rPr lang="en-GB" sz="2000" dirty="0">
                <a:latin typeface="+mn-lt"/>
              </a:rPr>
              <a:t> da se </a:t>
            </a:r>
            <a:r>
              <a:rPr lang="en-GB" sz="2000" dirty="0" err="1">
                <a:latin typeface="+mn-lt"/>
              </a:rPr>
              <a:t>uključe</a:t>
            </a:r>
            <a:r>
              <a:rPr lang="en-GB" sz="2000" dirty="0">
                <a:latin typeface="+mn-lt"/>
              </a:rPr>
              <a:t> u </a:t>
            </a:r>
            <a:r>
              <a:rPr lang="en-GB" sz="2000" dirty="0" err="1">
                <a:latin typeface="+mn-lt"/>
              </a:rPr>
              <a:t>zajednicu</a:t>
            </a:r>
            <a:r>
              <a:rPr lang="en-GB" sz="2000" dirty="0">
                <a:latin typeface="+mn-lt"/>
              </a:rPr>
              <a:t> (da </a:t>
            </a:r>
            <a:r>
              <a:rPr lang="en-GB" sz="2000" dirty="0" err="1">
                <a:latin typeface="+mn-lt"/>
              </a:rPr>
              <a:t>izlaze</a:t>
            </a:r>
            <a:r>
              <a:rPr lang="en-GB" sz="2000" dirty="0">
                <a:latin typeface="+mn-lt"/>
              </a:rPr>
              <a:t>, da se </a:t>
            </a:r>
            <a:r>
              <a:rPr lang="en-GB" sz="2000" dirty="0" err="1">
                <a:latin typeface="+mn-lt"/>
              </a:rPr>
              <a:t>druže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sa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tipičnom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populacijom</a:t>
            </a:r>
            <a:r>
              <a:rPr lang="en-GB" sz="2000" dirty="0">
                <a:latin typeface="+mn-lt"/>
              </a:rPr>
              <a:t>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000" dirty="0">
                <a:latin typeface="+mn-lt"/>
              </a:rPr>
              <a:t>Ne </a:t>
            </a:r>
            <a:r>
              <a:rPr lang="en-GB" sz="2000" dirty="0" err="1">
                <a:latin typeface="+mn-lt"/>
              </a:rPr>
              <a:t>postoji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mnogo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događaja</a:t>
            </a:r>
            <a:r>
              <a:rPr lang="en-GB" sz="2000" dirty="0">
                <a:latin typeface="+mn-lt"/>
              </a:rPr>
              <a:t> (</a:t>
            </a:r>
            <a:r>
              <a:rPr lang="en-GB" sz="2000" dirty="0" err="1">
                <a:latin typeface="+mn-lt"/>
              </a:rPr>
              <a:t>kulturnih</a:t>
            </a:r>
            <a:r>
              <a:rPr lang="en-GB" sz="2000" dirty="0">
                <a:latin typeface="+mn-lt"/>
              </a:rPr>
              <a:t>, </a:t>
            </a:r>
            <a:r>
              <a:rPr lang="en-GB" sz="2000" dirty="0" err="1">
                <a:latin typeface="+mn-lt"/>
              </a:rPr>
              <a:t>sportskih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itd</a:t>
            </a:r>
            <a:r>
              <a:rPr lang="en-GB" sz="2000" dirty="0">
                <a:latin typeface="+mn-lt"/>
              </a:rPr>
              <a:t>) koji </a:t>
            </a:r>
            <a:r>
              <a:rPr lang="en-GB" sz="2000" dirty="0" err="1">
                <a:latin typeface="+mn-lt"/>
              </a:rPr>
              <a:t>su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inkluzivnog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tipa</a:t>
            </a:r>
            <a:endParaRPr lang="en-GB" sz="2000" dirty="0">
              <a:latin typeface="+mn-lt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GB" sz="2000" dirty="0" err="1">
                <a:latin typeface="+mn-lt"/>
              </a:rPr>
              <a:t>Visok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rizik</a:t>
            </a:r>
            <a:r>
              <a:rPr lang="en-GB" sz="2000" dirty="0">
                <a:latin typeface="+mn-lt"/>
              </a:rPr>
              <a:t> za </a:t>
            </a:r>
            <a:r>
              <a:rPr lang="en-GB" sz="2000" dirty="0" err="1">
                <a:latin typeface="+mn-lt"/>
              </a:rPr>
              <a:t>institucionalizaciju</a:t>
            </a:r>
            <a:endParaRPr lang="en-GB" sz="2000" dirty="0">
              <a:latin typeface="+mn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1900" dirty="0">
              <a:latin typeface="+mn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1900" dirty="0">
              <a:latin typeface="+mn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RS" sz="1900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7981" y="6485313"/>
            <a:ext cx="10512862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1">
            <a:extLst>
              <a:ext uri="{FF2B5EF4-FFF2-40B4-BE49-F238E27FC236}">
                <a16:creationId xmlns:a16="http://schemas.microsoft.com/office/drawing/2014/main" id="{C24AD586-5106-7285-C28C-D2DA0616C015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10491796" y="5246653"/>
            <a:ext cx="983378" cy="94979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109946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ED7F3-18E3-02DC-8834-280295310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A66D-D70D-DF74-F069-2A1ACFF47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2" y="1700808"/>
            <a:ext cx="3024336" cy="3759566"/>
          </a:xfrm>
          <a:prstGeom prst="rect">
            <a:avLst/>
          </a:prstGeom>
          <a:solidFill>
            <a:schemeClr val="accent1"/>
          </a:solidFill>
          <a:ln w="174625" cmpd="thinThick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</a:pP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 pored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značajnih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uloženih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napora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poslednjoj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dekadi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stopa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nezaposlenosti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osoba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sa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invaliditetom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je 10 puta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viša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odnosu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opštu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populaciju</a:t>
            </a: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5450FBE-6605-B53A-C264-03A55A06B4D0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4109594" y="1397627"/>
            <a:ext cx="6802306" cy="406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012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11354</TotalTime>
  <Words>1247</Words>
  <Application>Microsoft Macintosh PowerPoint</Application>
  <PresentationFormat>Custom</PresentationFormat>
  <Paragraphs>88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Aptos</vt:lpstr>
      <vt:lpstr>Arial</vt:lpstr>
      <vt:lpstr>Calibri</vt:lpstr>
      <vt:lpstr>Calibri Light</vt:lpstr>
      <vt:lpstr>Nylas-Pro</vt:lpstr>
      <vt:lpstr>Roboto Slab</vt:lpstr>
      <vt:lpstr>Symbol</vt:lpstr>
      <vt:lpstr>Times New Roman</vt:lpstr>
      <vt:lpstr>Wingdings</vt:lpstr>
      <vt:lpstr>Office Theme</vt:lpstr>
      <vt:lpstr>Office Theme</vt:lpstr>
      <vt:lpstr>  Društveni dijalog  Analiza potreba i modeli podrške deci i mladima sa intelektualnim teškoćama  Dr Aleksandra Rabrenović Mr Tijana Malezić Repajić  Palata Srbija, 27.11.2024. </vt:lpstr>
      <vt:lpstr>Projekat u okviru Programa WEBER  Centra za evropske politike i partnera (TEN)</vt:lpstr>
      <vt:lpstr>Beograd – inkluzivni grad</vt:lpstr>
      <vt:lpstr>ZNAČAJ TEME: Ranjiva populacija  Veliko povećanje broja dece sa autizmom i intelektualnim teškoćama u poslednjih 20 godina: Centar za kontrolu bolesti SAD – (CDC): 40 procenata intelektualne teškoće   Podaci Instituta za javno zdravlje “Batut” iz Registra dece sa smetnjama u razvoju (april 2024) Broj dece upisane u registar je: 3418, od toga je 1666 dece sa poremećajem spektra autizma </vt:lpstr>
      <vt:lpstr>Metodologija istraživanja</vt:lpstr>
      <vt:lpstr>Ostvareni napredak </vt:lpstr>
      <vt:lpstr>Definisanje problema i potreba dece sa intelektualnim teškoćama</vt:lpstr>
      <vt:lpstr>Definisanje problema mladih sa intelektualnim teškoćama</vt:lpstr>
      <vt:lpstr>I pored značajnih uloženih napora u poslednjoj dekadi, stopa nezaposlenosti osoba sa invaliditetom je 10 puta viša u odnosu na opštu populaciju</vt:lpstr>
      <vt:lpstr>  Socijalna davanja za osobe sa invaliditetom u Srbiji su značajno niža u odnosu na prosek zemalja EU (kao procenat BDP-a) Izvor: Anketa o prihodima I uslovima života (SILC)</vt:lpstr>
      <vt:lpstr>Modeli podrške deci i mladima sa intelektualnim teškoćama</vt:lpstr>
      <vt:lpstr>Predlozi za podršku deci sa intelektualnim teškoćama</vt:lpstr>
      <vt:lpstr>Predlozi za podršku mladima sa intelektualnim teškoćama</vt:lpstr>
      <vt:lpstr>Opšti predlozi</vt:lpstr>
      <vt:lpstr>Za kraj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Korišćenje alternativne i augmentativne komunikacije (AAK) za decu sa poremećajem spektra autizma – trend ili potreba?</dc:title>
  <dc:creator>HP</dc:creator>
  <cp:lastModifiedBy>arabrenovic</cp:lastModifiedBy>
  <cp:revision>266</cp:revision>
  <cp:lastPrinted>2024-11-26T16:45:04Z</cp:lastPrinted>
  <dcterms:created xsi:type="dcterms:W3CDTF">2024-02-09T11:06:10Z</dcterms:created>
  <dcterms:modified xsi:type="dcterms:W3CDTF">2024-11-27T08:07:41Z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Custom</vt:lpwstr>
  </property>
  <property fmtid="{D5CDD505-2E9C-101B-9397-08002B2CF9AE}" pid="3" name="Slides">
    <vt:i4>9</vt:i4>
  </property>
</Properties>
</file>