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92" r:id="rId6"/>
    <p:sldId id="264" r:id="rId7"/>
    <p:sldId id="265" r:id="rId8"/>
    <p:sldId id="291" r:id="rId9"/>
    <p:sldId id="267" r:id="rId10"/>
    <p:sldId id="272" r:id="rId11"/>
    <p:sldId id="273" r:id="rId12"/>
    <p:sldId id="295" r:id="rId13"/>
    <p:sldId id="301" r:id="rId14"/>
    <p:sldId id="296" r:id="rId15"/>
    <p:sldId id="297" r:id="rId16"/>
    <p:sldId id="280" r:id="rId17"/>
    <p:sldId id="299" r:id="rId18"/>
    <p:sldId id="289" r:id="rId19"/>
  </p:sldIdLst>
  <p:sldSz cx="12192000" cy="6858000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CnY+v8dBEPfHkJJfd426ztTtf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AE1EC7-2B16-491F-AEF2-7DCFD0B8FAD7}">
  <a:tblStyle styleId="{7EAE1EC7-2B16-491F-AEF2-7DCFD0B8FA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2"/>
          </a:solidFill>
        </a:fill>
      </a:tcStyle>
    </a:wholeTbl>
    <a:band1H>
      <a:tcTxStyle/>
      <a:tcStyle>
        <a:tcBdr/>
        <a:fill>
          <a:solidFill>
            <a:schemeClr val="accent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EE1937-6671-4350-97E9-1993C5E74A3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4F0"/>
          </a:solidFill>
        </a:fill>
      </a:tcStyle>
    </a:wholeTbl>
    <a:band1H>
      <a:tcTxStyle/>
      <a:tcStyle>
        <a:tcBdr/>
        <a:fill>
          <a:solidFill>
            <a:srgbClr val="D5E7E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E7E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6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612480669517E-2"/>
          <c:y val="0.12860224564034611"/>
          <c:w val="0.55800149663311105"/>
          <c:h val="0.754154983772450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 li vam je IKADA bila potrebna pomoć zbog psiholoških tegoba?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A7-4FEF-939D-DF95A662D3D0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A7-4FEF-939D-DF95A662D3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A7-4FEF-939D-DF95A662D3D0}"/>
              </c:ext>
            </c:extLst>
          </c:dPt>
          <c:dPt>
            <c:idx val="3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A7-4FEF-939D-DF95A662D3D0}"/>
              </c:ext>
            </c:extLst>
          </c:dPt>
          <c:dPt>
            <c:idx val="4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A7-4FEF-939D-DF95A662D3D0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A7-4FEF-939D-DF95A662D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nikada</c:v>
                </c:pt>
                <c:pt idx="1">
                  <c:v>retko</c:v>
                </c:pt>
                <c:pt idx="2">
                  <c:v>povremeno</c:v>
                </c:pt>
                <c:pt idx="3">
                  <c:v>često</c:v>
                </c:pt>
                <c:pt idx="4">
                  <c:v>sve vreme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0.23599999999999999</c:v>
                </c:pt>
                <c:pt idx="1">
                  <c:v>0.25</c:v>
                </c:pt>
                <c:pt idx="2">
                  <c:v>0.35</c:v>
                </c:pt>
                <c:pt idx="3">
                  <c:v>0.128</c:v>
                </c:pt>
                <c:pt idx="4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A7-4FEF-939D-DF95A662D3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80342035840988"/>
          <c:y val="0.15976754209574226"/>
          <c:w val="0.34719657964159012"/>
          <c:h val="0.6940303011367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rgbClr val="FF0000"/>
              </a:solidFill>
            </a:endParaRPr>
          </a:p>
        </p:txBody>
      </p:sp>
      <p:sp>
        <p:nvSpPr>
          <p:cNvPr id="239" name="Google Shape;2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42ccb7a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542ccb7ab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2542ccb7ab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24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42ccb7a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542ccb7ab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2542ccb7ab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55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42ccb7a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542ccb7ab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2542ccb7ab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717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42ccb7a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542ccb7ab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2542ccb7ab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50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42ccb7a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542ccb7ab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r-Latn-RS" sz="12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Preveliki naglasak na projekte aktivnosti a ne jačanje kapaciteta na sistemskom nivou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r-Latn-RS" sz="12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Neravnomerno i </a:t>
            </a:r>
            <a:r>
              <a:rPr lang="sr-Latn-RS" sz="12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nekoordinisano</a:t>
            </a:r>
            <a:r>
              <a:rPr lang="sr-Latn-RS" sz="12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raspoređivanje resursa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2542ccb7ab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327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42ccb7a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542ccb7ab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*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Nije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dijagnoza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već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učestalost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klinički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značajnih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teškoća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u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opštoj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populaciji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–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procenat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osoba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sa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psihičkim</a:t>
            </a:r>
            <a:r>
              <a:rPr lang="en-GB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smetnjama</a:t>
            </a:r>
            <a:endParaRPr lang="sr-Latn-RS" sz="1200" b="0" i="0" u="none" strike="noStrike" dirty="0">
              <a:solidFill>
                <a:srgbClr val="3F3F3F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r-Latn-RS" sz="1200" b="0" i="0" u="none" strike="noStrike" dirty="0">
                <a:solidFill>
                  <a:srgbClr val="3F3F3F"/>
                </a:solidFill>
                <a:effectLst/>
                <a:latin typeface="Lato" panose="020F0502020204030203" pitchFamily="34" charset="0"/>
              </a:rPr>
              <a:t>*Mlađi uzrast faktor rizika za većinu tegoba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2542ccb7ab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57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805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35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4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dt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ftr" idx="11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sldNum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title"/>
          </p:nvPr>
        </p:nvSpPr>
        <p:spPr>
          <a:xfrm rot="5400000">
            <a:off x="7160642" y="1979043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1"/>
          </p:nvPr>
        </p:nvSpPr>
        <p:spPr>
          <a:xfrm rot="5400000">
            <a:off x="1826641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dt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ftr" idx="11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sldNum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6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dt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sldNum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dt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ftr" idx="11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sldNum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37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ftr" idx="11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dt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ftr" idx="11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sldNum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0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dt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ftr" idx="11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sldNum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2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dt" idx="10"/>
          </p:nvPr>
        </p:nvSpPr>
        <p:spPr>
          <a:xfrm>
            <a:off x="465514" y="6459789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ftr" idx="11"/>
          </p:nvPr>
        </p:nvSpPr>
        <p:spPr>
          <a:xfrm>
            <a:off x="4800600" y="6459789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sldNum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3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4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8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lvl="1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/>
          <p:nvPr/>
        </p:nvSpPr>
        <p:spPr>
          <a:xfrm>
            <a:off x="2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" name="Google Shape;13;p34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34"/>
          <p:cNvSpPr txBox="1">
            <a:spLocks noGrp="1"/>
          </p:cNvSpPr>
          <p:nvPr>
            <p:ph type="ftr" idx="11"/>
          </p:nvPr>
        </p:nvSpPr>
        <p:spPr>
          <a:xfrm>
            <a:off x="1341123" y="6400315"/>
            <a:ext cx="9814559" cy="41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pin.org.r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stojadinovic@pin.org.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1142047" y="788149"/>
            <a:ext cx="9907905" cy="337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Lato"/>
              <a:buNone/>
            </a:pPr>
            <a:r>
              <a:rPr lang="en-US" sz="3600" b="1" dirty="0">
                <a:latin typeface="Lato"/>
                <a:ea typeface="Lato"/>
                <a:cs typeface="Lato"/>
                <a:sym typeface="Lato"/>
              </a:rPr>
              <a:t>MENTALNO ZDRAVLJE MLADIH U SRBIJI</a:t>
            </a:r>
            <a:br>
              <a:rPr lang="en-US" sz="3600" b="1" dirty="0">
                <a:latin typeface="Lato"/>
                <a:ea typeface="Lato"/>
                <a:cs typeface="Lato"/>
                <a:sym typeface="Lato"/>
              </a:rPr>
            </a:br>
            <a:r>
              <a:rPr lang="en-US" sz="3000" dirty="0" err="1">
                <a:latin typeface="Lato"/>
                <a:ea typeface="Lato"/>
                <a:cs typeface="Lato"/>
                <a:sym typeface="Lato"/>
              </a:rPr>
              <a:t>šta</a:t>
            </a: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 je </a:t>
            </a:r>
            <a:r>
              <a:rPr lang="en-US" sz="3000" dirty="0" err="1">
                <a:latin typeface="Lato"/>
                <a:ea typeface="Lato"/>
                <a:cs typeface="Lato"/>
                <a:sym typeface="Lato"/>
              </a:rPr>
              <a:t>potrebno</a:t>
            </a: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dirty="0" err="1">
                <a:latin typeface="Lato"/>
                <a:ea typeface="Lato"/>
                <a:cs typeface="Lato"/>
                <a:sym typeface="Lato"/>
              </a:rPr>
              <a:t>šta</a:t>
            </a: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 je </a:t>
            </a:r>
            <a:r>
              <a:rPr lang="en-US" sz="3000" dirty="0" err="1">
                <a:latin typeface="Lato"/>
                <a:ea typeface="Lato"/>
                <a:cs typeface="Lato"/>
                <a:sym typeface="Lato"/>
              </a:rPr>
              <a:t>dostupno</a:t>
            </a: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latin typeface="Lato"/>
                <a:ea typeface="Lato"/>
                <a:cs typeface="Lato"/>
                <a:sym typeface="Lato"/>
              </a:rPr>
              <a:t>kako</a:t>
            </a: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3000" dirty="0" err="1">
                <a:latin typeface="Lato"/>
                <a:ea typeface="Lato"/>
                <a:cs typeface="Lato"/>
                <a:sym typeface="Lato"/>
              </a:rPr>
              <a:t>bolje</a:t>
            </a: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latin typeface="Lato"/>
                <a:ea typeface="Lato"/>
                <a:cs typeface="Lato"/>
                <a:sym typeface="Lato"/>
              </a:rPr>
              <a:t>zaštite</a:t>
            </a: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latin typeface="Lato"/>
                <a:ea typeface="Lato"/>
                <a:cs typeface="Lato"/>
                <a:sym typeface="Lato"/>
              </a:rPr>
              <a:t>mentalnog</a:t>
            </a: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latin typeface="Lato"/>
                <a:ea typeface="Lato"/>
                <a:cs typeface="Lato"/>
                <a:sym typeface="Lato"/>
              </a:rPr>
              <a:t>zdravlja</a:t>
            </a: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dirty="0" err="1">
                <a:latin typeface="Lato"/>
                <a:ea typeface="Lato"/>
                <a:cs typeface="Lato"/>
                <a:sym typeface="Lato"/>
              </a:rPr>
              <a:t>mladih</a:t>
            </a:r>
            <a:r>
              <a:rPr lang="en-US" sz="3000" dirty="0">
                <a:latin typeface="Lato"/>
                <a:ea typeface="Lato"/>
                <a:cs typeface="Lato"/>
                <a:sym typeface="Lato"/>
              </a:rPr>
              <a:t> </a:t>
            </a:r>
            <a:endParaRPr sz="3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subTitle" idx="1"/>
          </p:nvPr>
        </p:nvSpPr>
        <p:spPr>
          <a:xfrm>
            <a:off x="1840833" y="4530047"/>
            <a:ext cx="9360568" cy="220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Irena Stojadinović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endParaRPr sz="1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r>
              <a:rPr lang="en-US" sz="1600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Odeljenje za Psihologiju, Filozofski fakultet, Univerzitet u Beogradu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r>
              <a:rPr lang="en-US" sz="1600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PIN – Psychosocial Innovation Network 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4972277" y="6364017"/>
            <a:ext cx="22474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Oktobar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2023 </a:t>
            </a:r>
            <a:endParaRPr dirty="0"/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4923" y="194266"/>
            <a:ext cx="2662154" cy="2638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/>
          <p:nvPr/>
        </p:nvSpPr>
        <p:spPr>
          <a:xfrm>
            <a:off x="535201" y="2249382"/>
            <a:ext cx="10849599" cy="28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673394" y="288594"/>
            <a:ext cx="113220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Koje su barijere za traženje stručne pomoći kod mladih?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974558" y="866273"/>
            <a:ext cx="10479505" cy="609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-1397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rgbClr val="3167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457200" marR="0" lvl="1" indent="-1651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 dirty="0">
              <a:solidFill>
                <a:srgbClr val="3167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457200" marR="0" lvl="1" indent="-1651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 dirty="0">
              <a:solidFill>
                <a:srgbClr val="3167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457200" marR="0" lvl="1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316756"/>
              </a:buClr>
              <a:buSzPts val="3200"/>
              <a:buFont typeface="Calibri"/>
              <a:buChar char="-"/>
            </a:pPr>
            <a:r>
              <a:rPr lang="sr-Latn-RS" sz="2800" i="0" u="none" strike="noStrike" cap="none" dirty="0">
                <a:solidFill>
                  <a:srgbClr val="31675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Nedovoljna informisanost o dostupnim uslugama </a:t>
            </a:r>
            <a:r>
              <a:rPr lang="en-US" sz="2000" i="0" u="none" strike="noStrike" cap="none" dirty="0">
                <a:solidFill>
                  <a:srgbClr val="A5A5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(β = .</a:t>
            </a:r>
            <a:r>
              <a:rPr lang="sr-Latn-RS" sz="2000" dirty="0">
                <a:solidFill>
                  <a:srgbClr val="A5A5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117</a:t>
            </a:r>
            <a:r>
              <a:rPr lang="en-US" sz="2000" i="0" u="none" strike="noStrike" cap="none" dirty="0">
                <a:solidFill>
                  <a:srgbClr val="A5A5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, p &lt; .0</a:t>
            </a:r>
            <a:r>
              <a:rPr lang="sr-Latn-RS" sz="2000" i="0" u="none" strike="noStrike" cap="none" dirty="0">
                <a:solidFill>
                  <a:srgbClr val="A5A5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20</a:t>
            </a:r>
            <a:r>
              <a:rPr lang="en-US" sz="2000" i="0" u="none" strike="noStrike" cap="none" dirty="0">
                <a:solidFill>
                  <a:srgbClr val="A5A5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)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marR="0" lvl="1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316756"/>
              </a:buClr>
              <a:buSzPts val="3200"/>
              <a:buFont typeface="Calibri"/>
              <a:buChar char="-"/>
            </a:pPr>
            <a:r>
              <a:rPr lang="sr-Latn-RS" sz="2800" dirty="0">
                <a:solidFill>
                  <a:srgbClr val="31675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Manjak i</a:t>
            </a:r>
            <a:r>
              <a:rPr lang="sr-Latn-RS" sz="2800" i="0" u="none" strike="noStrike" cap="none" dirty="0">
                <a:solidFill>
                  <a:srgbClr val="31675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skustva sa osoba sa problemima mentalnog zdravlja</a:t>
            </a:r>
            <a:r>
              <a:rPr lang="en-US" sz="2800" i="0" u="none" strike="noStrike" cap="none" dirty="0">
                <a:solidFill>
                  <a:srgbClr val="31675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endParaRPr lang="sr-Latn-RS" sz="2800" i="0" u="none" strike="noStrike" cap="none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114300" marR="0" lvl="1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316756"/>
              </a:buClr>
              <a:buSzPts val="3200"/>
            </a:pPr>
            <a:r>
              <a:rPr lang="en-US" sz="2000" i="0" u="none" strike="noStrike" cap="none" dirty="0">
                <a:solidFill>
                  <a:srgbClr val="A5A5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(β = </a:t>
            </a:r>
            <a:r>
              <a:rPr lang="sr-Latn-RS" sz="2000" i="0" u="none" strike="noStrike" cap="none" dirty="0">
                <a:solidFill>
                  <a:srgbClr val="A5A5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-</a:t>
            </a:r>
            <a:r>
              <a:rPr lang="en-US" sz="2000" i="0" u="none" strike="noStrike" cap="none" dirty="0">
                <a:solidFill>
                  <a:srgbClr val="A5A5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.</a:t>
            </a:r>
            <a:r>
              <a:rPr lang="sr-Latn-RS" sz="2000" dirty="0">
                <a:solidFill>
                  <a:srgbClr val="A5A5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385</a:t>
            </a:r>
            <a:r>
              <a:rPr lang="en-US" sz="2000" i="0" u="none" strike="noStrike" cap="none" dirty="0">
                <a:solidFill>
                  <a:srgbClr val="A5A5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, p = .0</a:t>
            </a:r>
            <a:r>
              <a:rPr lang="sr-Latn-RS" sz="2000" dirty="0">
                <a:solidFill>
                  <a:srgbClr val="A5A5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19</a:t>
            </a:r>
            <a:r>
              <a:rPr lang="en-US" sz="2000" i="0" u="none" strike="noStrike" cap="none" dirty="0">
                <a:solidFill>
                  <a:srgbClr val="A5A5A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)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316756"/>
              </a:buClr>
              <a:buSzPts val="3200"/>
              <a:buFont typeface="Calibri"/>
              <a:buChar char="-"/>
              <a:tabLst/>
              <a:defRPr/>
            </a:pPr>
            <a:r>
              <a:rPr lang="pl-PL" sz="2800" dirty="0">
                <a:solidFill>
                  <a:srgbClr val="31675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Osobe muškog r</a:t>
            </a:r>
            <a:r>
              <a:rPr kumimoji="0" lang="pl-PL" sz="2800" i="0" u="none" strike="noStrike" kern="0" cap="none" spc="0" normalizeH="0" baseline="0" noProof="0" dirty="0">
                <a:ln>
                  <a:noFill/>
                </a:ln>
                <a:solidFill>
                  <a:srgbClr val="31675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oda se teže obraćaju</a:t>
            </a:r>
            <a:r>
              <a:rPr kumimoji="0" lang="pl-PL" sz="2800" i="0" u="none" strike="noStrike" kern="0" cap="none" spc="0" normalizeH="0" noProof="0" dirty="0">
                <a:ln>
                  <a:noFill/>
                </a:ln>
                <a:solidFill>
                  <a:srgbClr val="31675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za pomoć</a:t>
            </a:r>
            <a:r>
              <a:rPr kumimoji="0" lang="pl-PL" sz="3200" i="0" u="none" strike="noStrike" kern="0" cap="none" spc="0" normalizeH="0" baseline="0" noProof="0" dirty="0">
                <a:ln>
                  <a:noFill/>
                </a:ln>
                <a:solidFill>
                  <a:srgbClr val="316756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kumimoji="0" lang="pl-PL" sz="200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(β = -.318, p &lt; .002)</a:t>
            </a:r>
            <a:endParaRPr kumimoji="0" lang="pl-PL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1143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3167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3167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3137" y="5192521"/>
            <a:ext cx="1816034" cy="1799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ŠTA </a:t>
            </a:r>
            <a:r>
              <a:rPr lang="sr-Latn-R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DOSTUPNO</a:t>
            </a: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  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42ccb7abb_0_0"/>
          <p:cNvSpPr txBox="1"/>
          <p:nvPr/>
        </p:nvSpPr>
        <p:spPr>
          <a:xfrm>
            <a:off x="1097280" y="950495"/>
            <a:ext cx="10058400" cy="5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Dostupnost</a:t>
            </a:r>
            <a:r>
              <a:rPr lang="pl-PL" sz="2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pl-PL" sz="2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usluga</a:t>
            </a:r>
            <a:r>
              <a:rPr lang="pl-PL" sz="2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pl-PL" sz="2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usmerenih</a:t>
            </a:r>
            <a:r>
              <a:rPr lang="pl-PL" sz="2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na </a:t>
            </a:r>
            <a:r>
              <a:rPr lang="pl-PL" sz="2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mentalno</a:t>
            </a:r>
            <a:r>
              <a:rPr lang="pl-PL" sz="2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pl-PL" sz="2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zdravlje</a:t>
            </a:r>
            <a:r>
              <a:rPr lang="pl-PL" sz="2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u </a:t>
            </a:r>
            <a:r>
              <a:rPr lang="pl-PL" sz="2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Srbiji</a:t>
            </a:r>
            <a:r>
              <a:rPr lang="pl-PL" sz="2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?  </a:t>
            </a:r>
            <a:endParaRPr lang="pl-PL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316756"/>
              </a:buClr>
              <a:buSzPts val="2000"/>
            </a:pPr>
            <a:r>
              <a:rPr lang="en-US" sz="1800" b="1" dirty="0" err="1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Šta</a:t>
            </a:r>
            <a:r>
              <a:rPr lang="en-US" sz="1800" b="1" dirty="0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smo</a:t>
            </a:r>
            <a:r>
              <a:rPr lang="en-US" sz="1800" b="1" dirty="0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radili</a:t>
            </a:r>
            <a:r>
              <a:rPr lang="en-US" sz="1800" b="1" dirty="0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i</a:t>
            </a:r>
            <a:r>
              <a:rPr lang="en-US" sz="1800" b="1" dirty="0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sa</a:t>
            </a:r>
            <a:r>
              <a:rPr lang="en-US" sz="1800" b="1" dirty="0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kojim</a:t>
            </a:r>
            <a:r>
              <a:rPr lang="en-US" sz="1800" b="1" dirty="0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ciljem</a:t>
            </a:r>
            <a:r>
              <a:rPr lang="en-US" sz="1800" b="1" dirty="0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? </a:t>
            </a:r>
            <a:endParaRPr lang="sr-Latn-RS" sz="1800" b="1" dirty="0">
              <a:solidFill>
                <a:srgbClr val="316756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316756"/>
              </a:buClr>
              <a:buSzPts val="2000"/>
            </a:pPr>
            <a:endParaRPr lang="en-US" sz="1800" dirty="0">
              <a:solidFill>
                <a:schemeClr val="dk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Mapiranje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sr-Latn-R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dosupstnosti</a:t>
            </a:r>
            <a:r>
              <a:rPr lang="sr-Latn-R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usluga usmerenih na mentalno zdravlje i </a:t>
            </a:r>
            <a:r>
              <a:rPr lang="sr-Latn-R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psihosocijalnu</a:t>
            </a:r>
            <a:r>
              <a:rPr lang="sr-Latn-R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podršku u 15 JLS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kao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deo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projekta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Jačanje</a:t>
            </a:r>
            <a:r>
              <a:rPr lang="en-US" sz="1800" i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mentalnog</a:t>
            </a:r>
            <a:r>
              <a:rPr lang="en-US" sz="1800" i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zdravlja</a:t>
            </a:r>
            <a:r>
              <a:rPr lang="en-US" sz="1800" i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kroz</a:t>
            </a:r>
            <a:r>
              <a:rPr lang="en-US" sz="1800" i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mreže</a:t>
            </a:r>
            <a:r>
              <a:rPr lang="en-US" sz="1800" i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podrške</a:t>
            </a:r>
            <a:r>
              <a:rPr lang="en-US" sz="1800" i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u </a:t>
            </a:r>
            <a:r>
              <a:rPr lang="en-US" sz="1800" i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zajednici</a:t>
            </a:r>
            <a:r>
              <a:rPr lang="en-US" sz="1800" i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koji PIN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sprovodi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uz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pomoć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Vlade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Savezne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Republike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Nemačke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posredstvom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projekta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nemačko-srpske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razvojne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saradnje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„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Usluge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socijalne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zaštite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za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osetljive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grupe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“, koji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sprovodi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GIZ</a:t>
            </a:r>
            <a:r>
              <a:rPr lang="sr-Latn-R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(2021-2022).</a:t>
            </a:r>
            <a:endParaRPr lang="en-US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1800" dirty="0">
              <a:solidFill>
                <a:schemeClr val="dk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Mapiranje potreba i kapaciteta psihologa u primarnoj zdravstvenoj zaštiti kao deo projekta </a:t>
            </a:r>
            <a:r>
              <a:rPr lang="sr-Latn-RS" sz="1800" i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Unapređenje dostupnosti preventivnih usluga i usluga zaštite mentalnog zdravlja u primarnoj zdravstvenoj zaštiti</a:t>
            </a:r>
            <a:r>
              <a:rPr lang="sr-Latn-R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podržanog i finansiranog od strane Ministarstva zdravlja Republike Srbije (2023).</a:t>
            </a:r>
            <a:endParaRPr lang="en-US" sz="1800" dirty="0">
              <a:solidFill>
                <a:schemeClr val="dk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36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91436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542ccb7ab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0931" y="-319936"/>
            <a:ext cx="2361681" cy="234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57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42ccb7abb_0_0"/>
          <p:cNvSpPr txBox="1"/>
          <p:nvPr/>
        </p:nvSpPr>
        <p:spPr>
          <a:xfrm>
            <a:off x="1066800" y="950495"/>
            <a:ext cx="10058400" cy="5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316756"/>
              </a:buClr>
              <a:buSzPts val="2000"/>
            </a:pPr>
            <a:r>
              <a:rPr lang="en-US" sz="1800" b="1" dirty="0" err="1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Šta</a:t>
            </a:r>
            <a:r>
              <a:rPr lang="en-US" sz="1800" b="1" dirty="0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se </a:t>
            </a:r>
            <a:r>
              <a:rPr lang="en-US" sz="1800" b="1" dirty="0" err="1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pokazalo</a:t>
            </a:r>
            <a:r>
              <a:rPr lang="en-US" sz="1800" b="1" dirty="0">
                <a:solidFill>
                  <a:srgbClr val="316756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? </a:t>
            </a:r>
            <a:endParaRPr lang="sr-Latn-RS" sz="1800" b="1" dirty="0">
              <a:solidFill>
                <a:srgbClr val="316756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316756"/>
              </a:buClr>
              <a:buSzPts val="2000"/>
            </a:pPr>
            <a:endParaRPr lang="en-US" sz="1800" dirty="0">
              <a:solidFill>
                <a:schemeClr val="dk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Nedostaju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mehanizmi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za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procenu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potreba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stanovništva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na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lokalnom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nivou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;</a:t>
            </a:r>
            <a:endParaRPr lang="en-US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Nedostaju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usluge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usmerene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na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mentalno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zdravlje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;</a:t>
            </a:r>
            <a:endParaRPr lang="sr-Latn-RS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sr-Latn-R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Zdravstveni, socijalni i obrazovni sektori su preopterećeni i nemaju dovoljno kapaciteta da odgovore na potrebe građana;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sr-Latn-RS" sz="1800" dirty="0">
              <a:solidFill>
                <a:schemeClr val="dk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sr-Latn-R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Mapiranje potreba i kapaciteta psihologa u primarnoj zdravstvenoj zaštiti:</a:t>
            </a:r>
          </a:p>
          <a:p>
            <a:pPr lvl="7" algn="just">
              <a:buClr>
                <a:schemeClr val="dk1"/>
              </a:buClr>
              <a:buSzPts val="2000"/>
            </a:pPr>
            <a:r>
              <a:rPr lang="sr-Latn-RS" sz="16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	75% smatra da broj psihologa nije dovoljan da odgovori na potrebe stanovništva,</a:t>
            </a:r>
          </a:p>
          <a:p>
            <a:pPr lvl="7" algn="just">
              <a:buClr>
                <a:schemeClr val="dk1"/>
              </a:buClr>
              <a:buSzPts val="2000"/>
            </a:pPr>
            <a:r>
              <a:rPr lang="sr-Latn-RS" sz="16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	59% smatra da psiholozi u primarnoj zdravstvenoj zaštiti nemaju nikakve ili gotovo nikakve 	neophodne uslove da sprovode adekvatan psihološki tretman svim kojima je potreban,</a:t>
            </a:r>
          </a:p>
          <a:p>
            <a:pPr lvl="7" algn="just">
              <a:buClr>
                <a:schemeClr val="dk1"/>
              </a:buClr>
              <a:buSzPts val="2000"/>
            </a:pPr>
            <a:r>
              <a:rPr lang="sr-Latn-RS" sz="16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	78% smatra da </a:t>
            </a:r>
            <a:r>
              <a:rPr lang="sr-Latn-RS" sz="16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međusektorska</a:t>
            </a:r>
            <a:r>
              <a:rPr lang="sr-Latn-RS" sz="16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saradnja </a:t>
            </a:r>
            <a:r>
              <a:rPr lang="sr-Latn-RS" sz="16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uglavno</a:t>
            </a:r>
            <a:r>
              <a:rPr lang="sr-Latn-RS" sz="16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ne postoji ili </a:t>
            </a:r>
            <a:r>
              <a:rPr lang="sr-Latn-RS" sz="16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nefunkcioniše</a:t>
            </a:r>
            <a:r>
              <a:rPr lang="sr-Latn-RS" sz="16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u praksi.</a:t>
            </a:r>
          </a:p>
          <a:p>
            <a:pPr lvl="8" algn="just">
              <a:buClr>
                <a:schemeClr val="dk1"/>
              </a:buClr>
              <a:buSzPts val="2000"/>
            </a:pPr>
            <a:endParaRPr lang="en-US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sr-Latn-R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Predstavnci</a:t>
            </a:r>
            <a:r>
              <a:rPr lang="sr-Latn-R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institucija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lokalno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stanovništvo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su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prepoznali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kao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prioritetno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potrebne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usluge</a:t>
            </a:r>
            <a:r>
              <a:rPr lang="en-US" sz="1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individualnog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savetovanja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/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psihoterapije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kao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usluge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podrške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porodicama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mladima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starijima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osobama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sa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invaliditetom</a:t>
            </a:r>
            <a:r>
              <a:rPr lang="en-US" sz="1800" b="1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.</a:t>
            </a:r>
            <a:endParaRPr lang="en-US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36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91436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542ccb7ab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0931" y="-319936"/>
            <a:ext cx="2361681" cy="234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72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42ccb7abb_0_0"/>
          <p:cNvSpPr txBox="1"/>
          <p:nvPr/>
        </p:nvSpPr>
        <p:spPr>
          <a:xfrm>
            <a:off x="1097280" y="950495"/>
            <a:ext cx="10058400" cy="5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sr-Latn-RS" sz="2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Koje usluge usmerene na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sr-Latn-RS" sz="2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mentalno zdravlje nedostaju iz perspektive mladih?  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lvl="0" indent="-215900" algn="just">
              <a:buClr>
                <a:schemeClr val="dk1"/>
              </a:buClr>
              <a:buSzPts val="2000"/>
            </a:pPr>
            <a:endParaRPr lang="sr-Latn-RS"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342900" lvl="0" indent="-215900" algn="just">
              <a:buClr>
                <a:schemeClr val="dk1"/>
              </a:buClr>
              <a:buSzPts val="2000"/>
            </a:pPr>
            <a:endParaRPr lang="sr-Latn-RS"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342900" lvl="0" indent="-215900" algn="just"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Savetovalište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za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mlade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				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57.5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%</a:t>
            </a:r>
          </a:p>
          <a:p>
            <a:pPr marL="342900" lvl="0" indent="-215900" algn="just"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Savetovalište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/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podrška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žrtvama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nasilja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		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48.4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%</a:t>
            </a:r>
            <a:endParaRPr lang="en-US"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342900" lvl="0" indent="-215900" algn="just"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Individualno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savetovanje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/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ili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psihoterapija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	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47.7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%</a:t>
            </a:r>
          </a:p>
          <a:p>
            <a:pPr marL="342900" indent="-215900" algn="just"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Savetovalište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/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podrška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osobama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bolestima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zavisnosti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39.9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%</a:t>
            </a:r>
          </a:p>
          <a:p>
            <a:pPr marL="342900" indent="-215900" algn="just"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Savetovalište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/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podrška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licima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mentalnim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teškoćama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37.5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%</a:t>
            </a:r>
            <a:endParaRPr lang="en-US"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342900" lvl="0" indent="-215900" algn="just"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Savetovalište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/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podrška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deci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bez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roditeljskog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staranja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37.2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%</a:t>
            </a:r>
          </a:p>
          <a:p>
            <a:pPr marL="342900" lvl="0" indent="-215900" algn="just"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Savetovalište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za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mlade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problemima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u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ponašanju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	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37.1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%</a:t>
            </a:r>
            <a:endParaRPr lang="en-US"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g2542ccb7ab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0931" y="-319936"/>
            <a:ext cx="2361681" cy="234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87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42ccb7abb_0_0"/>
          <p:cNvSpPr txBox="1"/>
          <p:nvPr/>
        </p:nvSpPr>
        <p:spPr>
          <a:xfrm>
            <a:off x="1097280" y="950495"/>
            <a:ext cx="10058400" cy="5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PIN Program </a:t>
            </a:r>
            <a:r>
              <a:rPr lang="pl-PL" sz="2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psihosocijalne</a:t>
            </a:r>
            <a:r>
              <a:rPr lang="pl-PL" sz="2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</a:t>
            </a:r>
            <a:r>
              <a:rPr lang="pl-PL" sz="2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podrške</a:t>
            </a:r>
            <a:r>
              <a:rPr lang="pl-PL" sz="2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za </a:t>
            </a:r>
            <a:r>
              <a:rPr lang="pl-PL" sz="2800" dirty="0" err="1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mlade</a:t>
            </a:r>
            <a:r>
              <a:rPr lang="pl-PL" sz="2800" dirty="0">
                <a:solidFill>
                  <a:schemeClr val="dk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Calibri"/>
              </a:rPr>
              <a:t>  </a:t>
            </a:r>
            <a:endParaRPr lang="pl-PL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endParaRPr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Užice, Prijepolje, Sjenica i Beograd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6 grupnih </a:t>
            </a:r>
            <a:r>
              <a:rPr lang="sr-Latn-R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psihoedukativnih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sesija usmerenih na upoznavanje mladih sa temom mentalnog zdravlja i na smanjenje stigme prema problemima sa mentalnim zdravljem;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Individualna psihološka podrška.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sr-Latn-RS"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algn="just">
              <a:buClr>
                <a:schemeClr val="dk1"/>
              </a:buClr>
              <a:buSzPts val="2000"/>
            </a:pP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Rezultati praćenja efekata pokazuju da Program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utiče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: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•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smanjenje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izraženosti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simptoma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depresije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,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•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smanjenje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izraženosti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simptoma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anksioznosti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,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•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povećanje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kvaliteta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života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,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•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povećanje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pismenosti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o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mentalnom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zdravlju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.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US"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Ove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promene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ispoljavaju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mesec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dana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nakon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što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je Program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završen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što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ukazuje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dugoročnu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održivost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pozitivnih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efekata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Programa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.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sr-Latn-RS" sz="1600" dirty="0">
              <a:solidFill>
                <a:schemeClr val="dk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dirty="0"/>
          </a:p>
          <a:p>
            <a:pPr marL="91436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542ccb7ab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0931" y="-319936"/>
            <a:ext cx="2361681" cy="234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09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I, </a:t>
            </a:r>
            <a:r>
              <a:rPr lang="sr-Latn-R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KAKO DO BOLJE ZAŠTITE MENTALNOG ZDRAVLJA MLADIH?</a:t>
            </a:r>
            <a:endParaRPr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89" name="Google Shape;2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0931" y="-319936"/>
            <a:ext cx="2361681" cy="2340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42ccb7abb_0_0"/>
          <p:cNvSpPr txBox="1"/>
          <p:nvPr/>
        </p:nvSpPr>
        <p:spPr>
          <a:xfrm>
            <a:off x="1097280" y="950495"/>
            <a:ext cx="10058400" cy="5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sr-Latn-RS"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Mentalno zdravlje u svim politikama: unapređenje i sprovođenje normativnog okvira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sr-Latn-RS"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Veća dostupnost i pristupačnost usluga:</a:t>
            </a:r>
          </a:p>
          <a:p>
            <a:pPr lvl="1" algn="just"/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- veći broj usluga mentalnog zdravlja u zajednici</a:t>
            </a:r>
          </a:p>
          <a:p>
            <a:pPr lvl="1" algn="just"/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- veći broj stručnih radnika u svim sektorima</a:t>
            </a:r>
          </a:p>
          <a:p>
            <a:pPr lvl="1" algn="just"/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- jačanje kapaciteta stručnih radnika</a:t>
            </a:r>
          </a:p>
          <a:p>
            <a:pPr lvl="1" algn="just"/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- usluge prilagođene potrebama mladih</a:t>
            </a:r>
          </a:p>
          <a:p>
            <a:pPr lvl="1" algn="just"/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- kontinuirana dostupnost usluga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sr-Latn-RS"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342900" indent="-342900" algn="just">
              <a:buFontTx/>
              <a:buChar char="-"/>
            </a:pPr>
            <a:r>
              <a:rPr lang="sr-Latn-R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Multisektorski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pristup koji uključuje i civilni sektor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Sistemska rešenja zasnovana na istraživanja, stručnim preporukama i preporukama mladih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Dugoročni plan za održive i sistemske rezultate 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sr-Latn-RS" sz="1600" dirty="0">
              <a:solidFill>
                <a:schemeClr val="dk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dirty="0"/>
          </a:p>
          <a:p>
            <a:pPr marL="91436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542ccb7ab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0931" y="-319936"/>
            <a:ext cx="2361681" cy="234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811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3"/>
          <p:cNvSpPr txBox="1"/>
          <p:nvPr/>
        </p:nvSpPr>
        <p:spPr>
          <a:xfrm>
            <a:off x="4668253" y="1187595"/>
            <a:ext cx="7642979" cy="504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n-US" sz="2800" u="sng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Psychosocialinnovation.net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n-US" sz="2800" u="sng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facebook.com/</a:t>
            </a:r>
            <a:r>
              <a:rPr lang="en-US" sz="2800" u="sng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pinfb</a:t>
            </a:r>
            <a:r>
              <a:rPr lang="en-US" sz="2800" u="sng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n-US" sz="2800" u="sng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instagram.com/</a:t>
            </a:r>
            <a:r>
              <a:rPr lang="en-US" sz="2800" u="sng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psychosocialinnovationnetwork</a:t>
            </a:r>
            <a:r>
              <a:rPr lang="en-US" sz="2800" u="sng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sz="2800" u="sng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u="sng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r>
              <a:rPr lang="en-US" sz="2800" u="sng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office@pin.org.rs</a:t>
            </a:r>
            <a:r>
              <a:rPr lang="en-US" sz="28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chemeClr val="dk1"/>
              </a:buClr>
              <a:buSzPts val="2800"/>
            </a:pPr>
            <a:r>
              <a:rPr lang="en-US" sz="2800" u="sng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stojadinovic@pin.org.rs</a:t>
            </a:r>
            <a:r>
              <a:rPr lang="en-US" sz="28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sr-Latn-RS" sz="28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chemeClr val="dk1"/>
              </a:buClr>
              <a:buSzPts val="2800"/>
            </a:pPr>
            <a:r>
              <a:rPr lang="sr-Latn-RS" sz="2800" u="sng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irena.stojadinovic@f.bg.ac.rs </a:t>
            </a:r>
            <a:endParaRPr lang="en-US" u="sng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alibri"/>
              <a:buNone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04745" y="438053"/>
            <a:ext cx="5640125" cy="5589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5346825" y="1792300"/>
            <a:ext cx="1788527" cy="775284"/>
          </a:xfrm>
          <a:prstGeom prst="rect">
            <a:avLst/>
          </a:prstGeom>
          <a:solidFill>
            <a:srgbClr val="7EB7AA"/>
          </a:solidFill>
          <a:ln w="15875" cap="flat" cmpd="sng">
            <a:solidFill>
              <a:srgbClr val="7EB7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7116118" y="2886765"/>
            <a:ext cx="1892292" cy="820264"/>
          </a:xfrm>
          <a:prstGeom prst="rect">
            <a:avLst/>
          </a:prstGeom>
          <a:solidFill>
            <a:srgbClr val="E3CE91"/>
          </a:solidFill>
          <a:ln w="15875" cap="flat" cmpd="sng">
            <a:solidFill>
              <a:srgbClr val="E3CE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5346824" y="4086665"/>
            <a:ext cx="1788526" cy="775284"/>
          </a:xfrm>
          <a:prstGeom prst="rect">
            <a:avLst/>
          </a:prstGeom>
          <a:solidFill>
            <a:srgbClr val="BE928F"/>
          </a:solidFill>
          <a:ln w="15875" cap="flat" cmpd="sng">
            <a:solidFill>
              <a:srgbClr val="BE9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3369365" y="2886765"/>
            <a:ext cx="1892292" cy="820264"/>
          </a:xfrm>
          <a:prstGeom prst="rect">
            <a:avLst/>
          </a:prstGeom>
          <a:solidFill>
            <a:srgbClr val="758FAA"/>
          </a:solidFill>
          <a:ln w="15875" cap="flat" cmpd="sng">
            <a:solidFill>
              <a:srgbClr val="758F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2"/>
          <p:cNvCxnSpPr/>
          <p:nvPr/>
        </p:nvCxnSpPr>
        <p:spPr>
          <a:xfrm>
            <a:off x="7368134" y="2103032"/>
            <a:ext cx="881975" cy="63216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17" name="Google Shape;117;p2"/>
          <p:cNvCxnSpPr/>
          <p:nvPr/>
        </p:nvCxnSpPr>
        <p:spPr>
          <a:xfrm rot="10800000" flipH="1">
            <a:off x="7371438" y="4010164"/>
            <a:ext cx="997083" cy="5843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0158" y="2831475"/>
            <a:ext cx="1023276" cy="99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5579606" y="1940853"/>
            <a:ext cx="13229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Istraživa</a:t>
            </a:r>
            <a:r>
              <a:rPr lang="sr-Latn-R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čki</a:t>
            </a:r>
            <a:r>
              <a:rPr lang="sr-Latn-R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 naučni rad</a:t>
            </a:r>
            <a:endParaRPr sz="14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3654030" y="3006798"/>
            <a:ext cx="13229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Jačanje</a:t>
            </a:r>
            <a:r>
              <a:rPr lang="en-US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kapaciteta</a:t>
            </a:r>
            <a:endParaRPr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5631543" y="4209463"/>
            <a:ext cx="13229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Javno</a:t>
            </a:r>
            <a:r>
              <a:rPr lang="en-US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agovaranje</a:t>
            </a:r>
            <a:endParaRPr sz="14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7417242" y="2927585"/>
            <a:ext cx="132296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Usluge mentalnog zdravlja</a:t>
            </a:r>
            <a:endParaRPr sz="14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5068943" y="1159829"/>
            <a:ext cx="23442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Procena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potreba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Praćenje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efekata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usluga</a:t>
            </a:r>
            <a:endParaRPr sz="11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9008410" y="2956238"/>
            <a:ext cx="218827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Razvoj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usluga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Obezbeđivanje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usluga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zajednici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za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ranjive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grupe</a:t>
            </a:r>
            <a:endParaRPr sz="11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5489810" y="5092448"/>
            <a:ext cx="1697477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Sistemska rešenja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Održivost i dostupnost usluga u zajednici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313905" y="3027042"/>
            <a:ext cx="197715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Kvalitet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usluga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Dostupnost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usluga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zajednici</a:t>
            </a:r>
            <a:endParaRPr lang="en-US" sz="11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Mentalno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zdravlje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11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radu</a:t>
            </a:r>
            <a:endParaRPr sz="11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2"/>
          <p:cNvCxnSpPr/>
          <p:nvPr/>
        </p:nvCxnSpPr>
        <p:spPr>
          <a:xfrm rot="10800000" flipH="1">
            <a:off x="4093645" y="2067497"/>
            <a:ext cx="997083" cy="5843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28" name="Google Shape;128;p2"/>
          <p:cNvCxnSpPr/>
          <p:nvPr/>
        </p:nvCxnSpPr>
        <p:spPr>
          <a:xfrm>
            <a:off x="4209062" y="3941962"/>
            <a:ext cx="881975" cy="63216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29" name="Google Shape;129;p2"/>
          <p:cNvSpPr txBox="1"/>
          <p:nvPr/>
        </p:nvSpPr>
        <p:spPr>
          <a:xfrm>
            <a:off x="489210" y="345088"/>
            <a:ext cx="56037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PIN integrativni model rada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Lato"/>
              <a:buNone/>
            </a:pPr>
            <a:r>
              <a:rPr lang="en-US" sz="2800" dirty="0">
                <a:latin typeface="Lato"/>
                <a:ea typeface="Lato"/>
                <a:cs typeface="Lato"/>
                <a:sym typeface="Lato"/>
              </a:rPr>
              <a:t>ŠTA JE POTREBNO? 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/>
        </p:nvSpPr>
        <p:spPr>
          <a:xfrm>
            <a:off x="1097280" y="950495"/>
            <a:ext cx="10058400" cy="55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Mentalno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zdravlje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u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Srbiji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procena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potreba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faktora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rizika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barijera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u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dobijanju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stručne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podrške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(PIN, 2022)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endParaRPr sz="1600" b="1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en-US" sz="1600" b="1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Cilj</a:t>
            </a:r>
            <a:r>
              <a:rPr lang="en-US" sz="1600" b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istraživanja</a:t>
            </a:r>
            <a:r>
              <a:rPr lang="en-US" sz="1600" b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-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ispitivanje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glavnih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psihičkih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tegoba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stanovništva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Srbije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stepena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njihove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izraženosti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ispitivanje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zaštitnih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faktora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rizika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za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psihičke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tegobe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kao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procena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potreba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za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stručnom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podrškom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usled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psihičkih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tegoba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iskustava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u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obraćanju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za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pomoć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glavnih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barijera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u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dobijanju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ovakve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podrške</a:t>
            </a:r>
            <a:endParaRPr sz="1600" b="1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en-US" sz="1600" b="1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Uzorak</a:t>
            </a:r>
            <a:r>
              <a:rPr lang="en-US" sz="1600" b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– 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1000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ispitanika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18-65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godina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starosti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;</a:t>
            </a:r>
            <a:r>
              <a:rPr lang="en-US" sz="1600" b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reprezentativan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po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rodu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starosti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tipu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naselja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gradsko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seosko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)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geografskim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regijama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; 50%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ženski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rod,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prosečan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uzrast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42.27 (</a:t>
            </a:r>
            <a:r>
              <a:rPr lang="en-US" sz="1600" i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SD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= 13.44).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Uzorkovanje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prikupljanje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podataka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: Deep Dive doo – deo online, deo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uz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pomoć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obučenih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anketara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dirty="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sr-Latn-RS" sz="1600" b="1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Poduzorak</a:t>
            </a:r>
            <a:r>
              <a:rPr lang="sr-Latn-RS" sz="1600" b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mladih </a:t>
            </a:r>
            <a:r>
              <a:rPr lang="sr-Latn-R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- 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231 </a:t>
            </a:r>
            <a:r>
              <a:rPr lang="en-GB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osoba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od 18 do 30 </a:t>
            </a:r>
            <a:r>
              <a:rPr lang="en-GB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godina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(M=24.5, SD=3.4)</a:t>
            </a:r>
            <a:r>
              <a:rPr lang="sr-Latn-R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r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od – </a:t>
            </a:r>
            <a:r>
              <a:rPr lang="sr-Latn-R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 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47%, Ž</a:t>
            </a:r>
            <a:r>
              <a:rPr lang="sr-Latn-R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53%</a:t>
            </a:r>
            <a:r>
              <a:rPr lang="sr-Latn-R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u</a:t>
            </a:r>
            <a:r>
              <a:rPr lang="en-GB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rbano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naselje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58%, </a:t>
            </a:r>
            <a:r>
              <a:rPr lang="en-GB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ruralno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naselje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 42%</a:t>
            </a:r>
            <a:r>
              <a:rPr lang="sr-Latn-R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r</a:t>
            </a:r>
            <a:r>
              <a:rPr lang="en-GB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adni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status: </a:t>
            </a:r>
            <a:r>
              <a:rPr lang="en-GB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zaposleni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(52%), </a:t>
            </a:r>
            <a:r>
              <a:rPr lang="en-GB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nezaposleni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(17%), student/</a:t>
            </a:r>
            <a:r>
              <a:rPr lang="en-GB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učenik</a:t>
            </a:r>
            <a:r>
              <a:rPr lang="en-GB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(31%)</a:t>
            </a:r>
            <a:r>
              <a:rPr lang="sr-Latn-R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endParaRPr lang="en-US" sz="1600" b="1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endParaRPr lang="en-US" sz="1600" b="1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Deo </a:t>
            </a:r>
            <a:r>
              <a:rPr lang="en-US" sz="1600" b="1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projekta</a:t>
            </a:r>
            <a:r>
              <a:rPr lang="en-US" sz="1600" b="1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– „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Jačanje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mentalnog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zdravlja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kroz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mreže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podrške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u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zajednici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“ koji je PIN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sproveo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uz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pomoć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Vlade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Savezne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Republike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Nemačke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posredstvom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projekta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nemačko-srpske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razvojne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saradnje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„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Usluge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socijalne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zaštite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za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osetljive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grupe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“, koji </a:t>
            </a:r>
            <a:r>
              <a:rPr lang="en-US" sz="16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sprovodi</a:t>
            </a:r>
            <a:r>
              <a:rPr lang="en-US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GIZ.</a:t>
            </a:r>
            <a:endParaRPr dirty="0"/>
          </a:p>
          <a:p>
            <a:pPr marL="91436" marR="0" lvl="0" indent="-127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dirty="0"/>
          </a:p>
          <a:p>
            <a:pPr marL="91436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0931" y="-319936"/>
            <a:ext cx="2361681" cy="2340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42ccb7abb_0_0"/>
          <p:cNvSpPr txBox="1"/>
          <p:nvPr/>
        </p:nvSpPr>
        <p:spPr>
          <a:xfrm>
            <a:off x="1097280" y="950495"/>
            <a:ext cx="10058400" cy="52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Procena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potreba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u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domenu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mentalnog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zdravlja</a:t>
            </a:r>
            <a:endParaRPr sz="2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Rezultati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pokazali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da se </a:t>
            </a:r>
            <a:r>
              <a:rPr lang="en-US" sz="1800" b="1" dirty="0" err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oko</a:t>
            </a:r>
            <a:r>
              <a:rPr lang="en-U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40% </a:t>
            </a:r>
            <a:r>
              <a:rPr lang="en-US" sz="1800" b="1" dirty="0" err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mladih</a:t>
            </a:r>
            <a:r>
              <a:rPr lang="en-U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u </a:t>
            </a:r>
            <a:r>
              <a:rPr lang="en-US" sz="1800" b="1" dirty="0" err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Srbije</a:t>
            </a:r>
            <a:r>
              <a:rPr lang="en-U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može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smatrati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sr-Latn-R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psihološki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ugroženim</a:t>
            </a:r>
            <a:endParaRPr sz="1800" dirty="0"/>
          </a:p>
          <a:p>
            <a:pPr marL="91436" marR="0" lvl="0" indent="-1016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</a:pP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Depresivna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simptomatologija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47</a:t>
            </a: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-U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3%</a:t>
            </a:r>
            <a:endParaRPr sz="1800" dirty="0"/>
          </a:p>
          <a:p>
            <a:pPr marL="91436" marR="0" lvl="0" indent="-1016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</a:pP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Simptomi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anksioznosti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30</a:t>
            </a: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-U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2%  </a:t>
            </a:r>
            <a:endParaRPr sz="1800" dirty="0"/>
          </a:p>
          <a:p>
            <a:pPr marL="91436" marR="0" lvl="0" indent="-1016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</a:pP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Simptomi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PTSP-a </a:t>
            </a:r>
            <a:r>
              <a:rPr lang="en-U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13</a:t>
            </a: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-U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6% </a:t>
            </a:r>
            <a:endParaRPr sz="1800" dirty="0"/>
          </a:p>
          <a:p>
            <a:pPr marL="91436" marR="0" lvl="0" indent="-1016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</a:pPr>
            <a:r>
              <a:rPr lang="en-U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Simptomi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poremećaja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ishrane</a:t>
            </a:r>
            <a:r>
              <a:rPr lang="en-US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-U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6%</a:t>
            </a:r>
            <a:endParaRPr lang="sr-Latn-RS" sz="18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36" indent="-101600" algn="just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1600"/>
              <a:buFont typeface="Courier New"/>
              <a:buChar char="o"/>
            </a:pP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sr-Latn-RS" sz="1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Simptomi povišenog raspoloženja </a:t>
            </a: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9.3%</a:t>
            </a:r>
          </a:p>
          <a:p>
            <a:pPr marL="91436" marR="0" lvl="0" indent="-1016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</a:pP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sr-Latn-RS" sz="18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Somatizacija</a:t>
            </a: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8.7%</a:t>
            </a:r>
            <a:endParaRPr lang="sr-Latn-RS" sz="1800" dirty="0">
              <a:ea typeface="Lato"/>
            </a:endParaRPr>
          </a:p>
          <a:p>
            <a:pPr marL="91436" marR="0" lvl="0" indent="-1016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</a:pP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sr-Latn-RS" sz="1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Simptomi iz psihotičnog </a:t>
            </a:r>
            <a:r>
              <a:rPr lang="sr-Latn-RS" sz="18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spektra</a:t>
            </a:r>
            <a:r>
              <a:rPr lang="sr-Latn-RS" sz="1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3.3% </a:t>
            </a:r>
          </a:p>
          <a:p>
            <a:pPr marL="91436" marR="0" lvl="0" indent="-1016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</a:pPr>
            <a:r>
              <a:rPr lang="sr-Latn-RS" sz="1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sr-Latn-RS" sz="18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Disocijativni</a:t>
            </a:r>
            <a:r>
              <a:rPr lang="sr-Latn-RS" sz="1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simptomi </a:t>
            </a: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2.7%</a:t>
            </a:r>
          </a:p>
          <a:p>
            <a:pPr marL="91436" marR="0" lvl="0" indent="-1016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</a:pP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sr-Latn-RS" sz="1800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Suicidalne</a:t>
            </a:r>
            <a:r>
              <a:rPr lang="sr-Latn-RS" sz="18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misli </a:t>
            </a:r>
            <a:r>
              <a:rPr lang="sr-Latn-RS" sz="18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0.7%</a:t>
            </a:r>
            <a:endParaRPr sz="18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36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91436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542ccb7ab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0931" y="-319936"/>
            <a:ext cx="2361681" cy="234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00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50"/>
              <a:buFont typeface="Calibri"/>
              <a:buNone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 LI </a:t>
            </a:r>
            <a:r>
              <a:rPr lang="sr-Latn-R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MLADI 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TRAŽ</a:t>
            </a:r>
            <a:r>
              <a:rPr lang="sr-Latn-R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POMOĆ ZBOG PSIHOLOŠKIH TEGOBA U SRBIJI? </a:t>
            </a:r>
            <a:endParaRPr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/>
        </p:nvSpPr>
        <p:spPr>
          <a:xfrm>
            <a:off x="2749012" y="-842734"/>
            <a:ext cx="10849599" cy="28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7" name="Google Shape;177;p9"/>
          <p:cNvGraphicFramePr/>
          <p:nvPr>
            <p:extLst>
              <p:ext uri="{D42A27DB-BD31-4B8C-83A1-F6EECF244321}">
                <p14:modId xmlns:p14="http://schemas.microsoft.com/office/powerpoint/2010/main" val="1359542966"/>
              </p:ext>
            </p:extLst>
          </p:nvPr>
        </p:nvGraphicFramePr>
        <p:xfrm>
          <a:off x="613610" y="1888958"/>
          <a:ext cx="4908883" cy="340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8" name="Google Shape;178;p9"/>
          <p:cNvSpPr txBox="1"/>
          <p:nvPr/>
        </p:nvSpPr>
        <p:spPr>
          <a:xfrm>
            <a:off x="976692" y="950495"/>
            <a:ext cx="92020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Procene</a:t>
            </a:r>
            <a:r>
              <a:rPr lang="en-US" sz="2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sr-Latn-RS" sz="2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mladih</a:t>
            </a:r>
            <a:r>
              <a:rPr lang="en-US" sz="2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koliko</a:t>
            </a:r>
            <a:r>
              <a:rPr lang="en-US" sz="2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često</a:t>
            </a:r>
            <a:r>
              <a:rPr lang="en-US" sz="2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im</a:t>
            </a:r>
            <a:r>
              <a:rPr lang="en-US" sz="2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je </a:t>
            </a:r>
            <a:r>
              <a:rPr lang="en-US" sz="2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bila</a:t>
            </a:r>
            <a:r>
              <a:rPr lang="en-US" sz="2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potrebna</a:t>
            </a:r>
            <a:r>
              <a:rPr lang="en-US" sz="2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psihološka</a:t>
            </a:r>
            <a:r>
              <a:rPr lang="en-US" sz="2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pomoć</a:t>
            </a:r>
            <a:r>
              <a:rPr lang="en-US" sz="2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6300706" y="2724132"/>
            <a:ext cx="4981065" cy="263144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A9B82"/>
              </a:buClr>
              <a:buSzPts val="2000"/>
              <a:buFont typeface="Calibri"/>
              <a:buNone/>
            </a:pPr>
            <a:r>
              <a:rPr lang="sr-Latn-RS" sz="2000" b="1" dirty="0">
                <a:solidFill>
                  <a:srgbClr val="4A9B8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51</a:t>
            </a:r>
            <a:r>
              <a:rPr lang="en-US" sz="2000" b="1" dirty="0">
                <a:solidFill>
                  <a:srgbClr val="4A9B8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% 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mladih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smatra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im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psihološka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pomoć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bila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potrebna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barem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povremeno</a:t>
            </a:r>
            <a:endParaRPr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rgbClr val="4A9B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0931" y="-319936"/>
            <a:ext cx="2361681" cy="2340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/>
        </p:nvSpPr>
        <p:spPr>
          <a:xfrm>
            <a:off x="691612" y="456677"/>
            <a:ext cx="10849599" cy="590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1600" b="1" dirty="0">
              <a:solidFill>
                <a:srgbClr val="3167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1600" b="1" dirty="0">
              <a:solidFill>
                <a:srgbClr val="3167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1600" b="1" dirty="0">
              <a:solidFill>
                <a:srgbClr val="3167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1600" b="1" dirty="0">
              <a:solidFill>
                <a:srgbClr val="3167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1600" b="1" dirty="0">
              <a:solidFill>
                <a:srgbClr val="3167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rgbClr val="31675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93.5</a:t>
            </a:r>
            <a:r>
              <a:rPr lang="en-US" sz="2000" b="1" dirty="0">
                <a:solidFill>
                  <a:srgbClr val="31675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%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mladih nije potražilo stručnu pomoć u poslednjih mesec dana</a:t>
            </a:r>
            <a:endParaRPr sz="200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31675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</a:t>
            </a:r>
            <a:endParaRPr sz="2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rgbClr val="31675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57.7</a:t>
            </a:r>
            <a:r>
              <a:rPr lang="en-US" sz="2000" b="1" dirty="0">
                <a:solidFill>
                  <a:srgbClr val="31675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%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sr-Latn-RS" sz="2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mladih nije nikada potražilo stručnu pomoć tokom svog života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3167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60;g2542ccb7ab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0931" y="-319936"/>
            <a:ext cx="2361681" cy="234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38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ZAŠTO </a:t>
            </a:r>
            <a:r>
              <a:rPr lang="sr-Latn-R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MLADI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NE TRAŽE STRUČNU POMOĆ?  </a:t>
            </a:r>
            <a:endParaRPr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75BDA7"/>
      </a:accent1>
      <a:accent2>
        <a:srgbClr val="FFFFFF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1088</Words>
  <Application>Microsoft Office PowerPoint</Application>
  <PresentationFormat>Widescreen</PresentationFormat>
  <Paragraphs>179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Lato</vt:lpstr>
      <vt:lpstr>Arial</vt:lpstr>
      <vt:lpstr>Courier New</vt:lpstr>
      <vt:lpstr>Calibri</vt:lpstr>
      <vt:lpstr>Retrospect</vt:lpstr>
      <vt:lpstr>MENTALNO ZDRAVLJE MLADIH U SRBIJI šta je potrebno, šta je dostupno i kako do bolje zaštite mentalnog zdravlja mladih </vt:lpstr>
      <vt:lpstr>PowerPoint Presentation</vt:lpstr>
      <vt:lpstr>ŠTA JE POTREBNO? </vt:lpstr>
      <vt:lpstr>PowerPoint Presentation</vt:lpstr>
      <vt:lpstr>PowerPoint Presentation</vt:lpstr>
      <vt:lpstr>DA LI MLADI TRAŽE POMOĆ ZBOG PSIHOLOŠKIH TEGOBA U SRBIJI? </vt:lpstr>
      <vt:lpstr>PowerPoint Presentation</vt:lpstr>
      <vt:lpstr>PowerPoint Presentation</vt:lpstr>
      <vt:lpstr>ZAŠTO MLADI NE TRAŽE STRUČNU POMOĆ?  </vt:lpstr>
      <vt:lpstr>PowerPoint Presentation</vt:lpstr>
      <vt:lpstr>ŠTA JE DOSTUPNO?  </vt:lpstr>
      <vt:lpstr>PowerPoint Presentation</vt:lpstr>
      <vt:lpstr>PowerPoint Presentation</vt:lpstr>
      <vt:lpstr>PowerPoint Presentation</vt:lpstr>
      <vt:lpstr>PowerPoint Presentation</vt:lpstr>
      <vt:lpstr>I, KAKO DO BOLJE ZAŠTITE MENTALNOG ZDRAVLJA MLADIH?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MENTALNO ZDRAVLJE MLADIH U SRBIJI šta je potrebno, šta je dostupno i kako do bolje zaštite mentalnog zdravlja mladih</dc:title>
  <dc:creator>Masa</dc:creator>
  <cp:lastModifiedBy>Tatjana Rakić</cp:lastModifiedBy>
  <cp:revision>16</cp:revision>
  <dcterms:created xsi:type="dcterms:W3CDTF">2018-03-26T21:42:08Z</dcterms:created>
  <dcterms:modified xsi:type="dcterms:W3CDTF">2023-10-24T11:15:19Z</dcterms:modified>
</cp:coreProperties>
</file>