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9" r:id="rId5"/>
    <p:sldId id="274" r:id="rId6"/>
    <p:sldId id="260" r:id="rId7"/>
    <p:sldId id="261" r:id="rId8"/>
    <p:sldId id="263" r:id="rId9"/>
    <p:sldId id="268" r:id="rId10"/>
    <p:sldId id="269" r:id="rId11"/>
    <p:sldId id="270" r:id="rId12"/>
    <p:sldId id="272" r:id="rId13"/>
    <p:sldId id="276" r:id="rId14"/>
    <p:sldId id="271" r:id="rId15"/>
    <p:sldId id="273" r:id="rId16"/>
    <p:sldId id="262" r:id="rId17"/>
    <p:sldId id="264" r:id="rId18"/>
    <p:sldId id="265" r:id="rId19"/>
    <p:sldId id="26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693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132408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590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3887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67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7843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6121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3999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6060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52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377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F9728-E630-4CBC-BBE7-3BE9A51B18F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FC6A5-7C27-48E4-A949-F73D2F683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2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zjzv.org.rs/app/preuzimanje/Podrska_od_samog_pocetka_brosure.zip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festivalmentalnogzdravlja/?hl=en" TargetMode="External"/><Relationship Id="rId3" Type="http://schemas.openxmlformats.org/officeDocument/2006/relationships/hyperlink" Target="https://opens.rs/sazvezdje-podrske/" TargetMode="External"/><Relationship Id="rId7" Type="http://schemas.openxmlformats.org/officeDocument/2006/relationships/hyperlink" Target="https://www.facebook.com/festivalmentalnogzdravlja/" TargetMode="External"/><Relationship Id="rId12" Type="http://schemas.openxmlformats.org/officeDocument/2006/relationships/hyperlink" Target="https://youtu.be/4JSggadSHvw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zjzv.org.rs/app/preuzimanje/Prevencija_mentalnih_poremecaja.zip" TargetMode="External"/><Relationship Id="rId11" Type="http://schemas.openxmlformats.org/officeDocument/2006/relationships/hyperlink" Target="https://cpzv.org/cpzv_uploads/3urazazdravlje.pdf" TargetMode="External"/><Relationship Id="rId5" Type="http://schemas.openxmlformats.org/officeDocument/2006/relationships/hyperlink" Target="https://izjzv.org.rs/app/preuzimanje/Podrska_od_samog_pocetka_brosure.zip" TargetMode="External"/><Relationship Id="rId10" Type="http://schemas.openxmlformats.org/officeDocument/2006/relationships/hyperlink" Target="https://cpzv.org/cpzv_uploads/prirucnik_kultura_komunikacije.pdf" TargetMode="External"/><Relationship Id="rId4" Type="http://schemas.openxmlformats.org/officeDocument/2006/relationships/hyperlink" Target="https://izjzv.org.rs/app/preuzimanje/Mentalno_zdravlje.zip" TargetMode="External"/><Relationship Id="rId9" Type="http://schemas.openxmlformats.org/officeDocument/2006/relationships/hyperlink" Target="https://cpzv.org/cpzv_uploads/Mentalno-zdravlje-mladih-u-APV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izjzv.org.rs/app/prev_PAS_u_skolama/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0.jpeg"/><Relationship Id="rId5" Type="http://schemas.openxmlformats.org/officeDocument/2006/relationships/image" Target="../media/image56.jpeg"/><Relationship Id="rId10" Type="http://schemas.openxmlformats.org/officeDocument/2006/relationships/image" Target="../media/image59.png"/><Relationship Id="rId4" Type="http://schemas.openxmlformats.org/officeDocument/2006/relationships/image" Target="../media/image55.jpeg"/><Relationship Id="rId9" Type="http://schemas.openxmlformats.org/officeDocument/2006/relationships/hyperlink" Target="http://izjzv.org.rs/app/ni1ni2anikako5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nezana.Ukropina@izjzv.org.rs" TargetMode="External"/><Relationship Id="rId2" Type="http://schemas.openxmlformats.org/officeDocument/2006/relationships/hyperlink" Target="mailto:promocijazdravlja@izjzv.org.r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image" Target="../media/image4.jpeg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2350" y="2016417"/>
            <a:ext cx="10147300" cy="2387600"/>
          </a:xfrm>
        </p:spPr>
        <p:txBody>
          <a:bodyPr>
            <a:noAutofit/>
          </a:bodyPr>
          <a:lstStyle/>
          <a:p>
            <a:r>
              <a:rPr lang="sr-Cyrl-RS" sz="5400" b="1" dirty="0">
                <a:solidFill>
                  <a:srgbClr val="002060"/>
                </a:solidFill>
                <a:latin typeface="+mn-lt"/>
              </a:rPr>
              <a:t>Искуства Института за јавно здравље Војводине у промоцији менталног здравља младих</a:t>
            </a:r>
            <a:endParaRPr lang="en-US" sz="5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731" y="4445519"/>
            <a:ext cx="9144000" cy="953337"/>
          </a:xfrm>
        </p:spPr>
        <p:txBody>
          <a:bodyPr/>
          <a:lstStyle/>
          <a:p>
            <a:r>
              <a:rPr lang="sr-Cyrl-RS" sz="2000" dirty="0">
                <a:solidFill>
                  <a:srgbClr val="002060"/>
                </a:solidFill>
              </a:rPr>
              <a:t>Др сц. мед. </a:t>
            </a:r>
            <a:r>
              <a:rPr lang="sr-Cyrl-RS" b="1" dirty="0">
                <a:solidFill>
                  <a:srgbClr val="002060"/>
                </a:solidFill>
              </a:rPr>
              <a:t>Снежана Укропина</a:t>
            </a:r>
            <a:r>
              <a:rPr lang="sr-Cyrl-RS" sz="2000" dirty="0">
                <a:solidFill>
                  <a:srgbClr val="002060"/>
                </a:solidFill>
              </a:rPr>
              <a:t>, спец. социјалне медицине</a:t>
            </a:r>
            <a:endParaRPr lang="sr-Cyrl-RS" dirty="0">
              <a:solidFill>
                <a:srgbClr val="002060"/>
              </a:solidFill>
            </a:endParaRPr>
          </a:p>
          <a:p>
            <a:r>
              <a:rPr lang="sr-Cyrl-RS" dirty="0">
                <a:solidFill>
                  <a:srgbClr val="002060"/>
                </a:solidFill>
              </a:rPr>
              <a:t>Начелница Центра за промоцију здравља</a:t>
            </a:r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3C4B0C-E627-7D4B-1191-5779CF676246}"/>
              </a:ext>
            </a:extLst>
          </p:cNvPr>
          <p:cNvGrpSpPr/>
          <p:nvPr/>
        </p:nvGrpSpPr>
        <p:grpSpPr>
          <a:xfrm>
            <a:off x="62345" y="220989"/>
            <a:ext cx="4270303" cy="1277257"/>
            <a:chOff x="7498078" y="5446287"/>
            <a:chExt cx="4270303" cy="12772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09DDB2-E18A-ABF1-2268-F5B8CC55642F}"/>
                </a:ext>
              </a:extLst>
            </p:cNvPr>
            <p:cNvSpPr/>
            <p:nvPr/>
          </p:nvSpPr>
          <p:spPr>
            <a:xfrm>
              <a:off x="7703458" y="5446287"/>
              <a:ext cx="4064923" cy="1172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41" descr="logo">
              <a:extLst>
                <a:ext uri="{FF2B5EF4-FFF2-40B4-BE49-F238E27FC236}">
                  <a16:creationId xmlns:a16="http://schemas.microsoft.com/office/drawing/2014/main" id="{91AC7BCD-613F-D0F6-3D3D-772DF0944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078" y="5446287"/>
              <a:ext cx="4120674" cy="127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Brand">
            <a:extLst>
              <a:ext uri="{FF2B5EF4-FFF2-40B4-BE49-F238E27FC236}">
                <a16:creationId xmlns:a16="http://schemas.microsoft.com/office/drawing/2014/main" id="{E9A1E0C0-AC87-980C-1E49-C80AC868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421" y="0"/>
            <a:ext cx="3822234" cy="192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8312B3-F75E-2CF6-CD53-F381EFD94AA0}"/>
              </a:ext>
            </a:extLst>
          </p:cNvPr>
          <p:cNvSpPr txBox="1"/>
          <p:nvPr/>
        </p:nvSpPr>
        <p:spPr>
          <a:xfrm>
            <a:off x="1987742" y="6406410"/>
            <a:ext cx="845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Друштвени дијалог о менталном здрављу младих, ОПЕНС, 20. октобар 2023. године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74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027" t="7038" r="28948" b="13703"/>
          <a:stretch/>
        </p:blipFill>
        <p:spPr>
          <a:xfrm>
            <a:off x="0" y="0"/>
            <a:ext cx="8900386" cy="6591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556" t="17284" r="34236" b="7531"/>
          <a:stretch/>
        </p:blipFill>
        <p:spPr>
          <a:xfrm>
            <a:off x="7639457" y="1257300"/>
            <a:ext cx="2521857" cy="353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6181" t="17901" r="35069" b="9877"/>
          <a:stretch/>
        </p:blipFill>
        <p:spPr>
          <a:xfrm>
            <a:off x="9675446" y="-260350"/>
            <a:ext cx="2516554" cy="355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5555" t="17161" r="34514" b="7284"/>
          <a:stretch/>
        </p:blipFill>
        <p:spPr>
          <a:xfrm>
            <a:off x="9675446" y="3251200"/>
            <a:ext cx="2540083" cy="3606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9343" y="6463268"/>
            <a:ext cx="9258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337AB7"/>
                </a:solidFill>
                <a:latin typeface="Helvetica Neue"/>
                <a:hlinkClick r:id="rId6"/>
              </a:rPr>
              <a:t>https://izjzv.org.rs/app/preuzimanje/Podrska_od_samog_pocetka_brosure.zip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85003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00" y="1238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sr-Cyrl-RS" sz="3200" b="1" dirty="0">
                <a:solidFill>
                  <a:srgbClr val="002060"/>
                </a:solidFill>
                <a:latin typeface="+mn-lt"/>
              </a:rPr>
              <a:t>Релевантне кампање у промоцији менталног здравља младих које остварује ИЗЈЗВ у оквиру Подпрограма 4 Општег интереса у здравству Министарства здравља РС 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914525"/>
            <a:ext cx="9698368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3200" dirty="0">
                <a:solidFill>
                  <a:srgbClr val="002060"/>
                </a:solidFill>
              </a:rPr>
              <a:t>Европска недеља јавног здравља</a:t>
            </a:r>
            <a:r>
              <a:rPr lang="sr-Latn-RS" sz="3200" dirty="0">
                <a:solidFill>
                  <a:srgbClr val="002060"/>
                </a:solidFill>
              </a:rPr>
              <a:t> (</a:t>
            </a:r>
            <a:r>
              <a:rPr lang="sr-Cyrl-RS" sz="3200" dirty="0">
                <a:solidFill>
                  <a:srgbClr val="002060"/>
                </a:solidFill>
              </a:rPr>
              <a:t>4</a:t>
            </a:r>
            <a:r>
              <a:rPr lang="sr-Latn-RS" sz="3200" dirty="0">
                <a:solidFill>
                  <a:srgbClr val="002060"/>
                </a:solidFill>
              </a:rPr>
              <a:t>. </a:t>
            </a:r>
            <a:r>
              <a:rPr lang="sr-Cyrl-RS" sz="3200" dirty="0">
                <a:solidFill>
                  <a:srgbClr val="002060"/>
                </a:solidFill>
              </a:rPr>
              <a:t>недеља маја)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3200" dirty="0">
                <a:solidFill>
                  <a:srgbClr val="002060"/>
                </a:solidFill>
              </a:rPr>
              <a:t>Јун, Национални месец менталног здравља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3200" dirty="0">
                <a:solidFill>
                  <a:srgbClr val="002060"/>
                </a:solidFill>
              </a:rPr>
              <a:t>2. јун, Св</a:t>
            </a:r>
            <a:r>
              <a:rPr lang="en-US" sz="3200" dirty="0">
                <a:solidFill>
                  <a:srgbClr val="002060"/>
                </a:solidFill>
              </a:rPr>
              <a:t>e</a:t>
            </a:r>
            <a:r>
              <a:rPr lang="sr-Cyrl-RS" sz="3200" dirty="0">
                <a:solidFill>
                  <a:srgbClr val="002060"/>
                </a:solidFill>
              </a:rPr>
              <a:t>тски дан ментално условљених поремећаја у исхрани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3200" dirty="0">
                <a:solidFill>
                  <a:srgbClr val="002060"/>
                </a:solidFill>
              </a:rPr>
              <a:t>26. јун,  Међународни дан против злоупотребе и незаконите трговине дрогама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3200" dirty="0">
                <a:solidFill>
                  <a:srgbClr val="002060"/>
                </a:solidFill>
              </a:rPr>
              <a:t>10. септембар, Међународни дан превенције самоубиства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3200" dirty="0">
                <a:solidFill>
                  <a:srgbClr val="002060"/>
                </a:solidFill>
              </a:rPr>
              <a:t>10. октобар, Међународни дан менталног здравља 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http://www.izjzv.org.rs/izjzv/uploads/17d14126-611d-8f2c-d49e-ac90d2bdcc82/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00" y="1609725"/>
            <a:ext cx="2120900" cy="225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377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7"/>
          <a:stretch/>
        </p:blipFill>
        <p:spPr>
          <a:xfrm>
            <a:off x="6911277" y="0"/>
            <a:ext cx="5284445" cy="2636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63085-3073-75D1-9370-A49EE0218CD4}"/>
              </a:ext>
            </a:extLst>
          </p:cNvPr>
          <p:cNvSpPr txBox="1"/>
          <p:nvPr/>
        </p:nvSpPr>
        <p:spPr>
          <a:xfrm>
            <a:off x="130235" y="20413"/>
            <a:ext cx="6321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Циљ</a:t>
            </a:r>
            <a:r>
              <a:rPr lang="ru-RU" sz="2400" dirty="0"/>
              <a:t> округлог стола: да се сагледају ресурси за унапређење менталног здравља ученика а који постоје у заједници и могу се ОДМАХ користити школама, те да стручни сарадници из школа и цивилног сектора размене ресурсе и примере добре праксе.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07CE6-9E13-4CE1-336A-3177C0ECA934}"/>
              </a:ext>
            </a:extLst>
          </p:cNvPr>
          <p:cNvSpPr txBox="1"/>
          <p:nvPr/>
        </p:nvSpPr>
        <p:spPr>
          <a:xfrm>
            <a:off x="222249" y="2436382"/>
            <a:ext cx="118395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Учесници округлог стола навели су разноврсне примере добре праксе:</a:t>
            </a:r>
          </a:p>
          <a:p>
            <a:r>
              <a:rPr lang="ru-RU" sz="2800" dirty="0"/>
              <a:t>- добро поступање школе у случају насиља (</a:t>
            </a:r>
            <a:r>
              <a:rPr lang="ru-RU" sz="2800" dirty="0" smtClean="0"/>
              <a:t>заменика</a:t>
            </a:r>
            <a:r>
              <a:rPr lang="sr-Latn-RS" sz="2800" dirty="0" smtClean="0"/>
              <a:t> </a:t>
            </a:r>
            <a:r>
              <a:rPr lang="ru-RU" sz="2800" dirty="0" smtClean="0"/>
              <a:t>Покрајинског </a:t>
            </a:r>
            <a:r>
              <a:rPr lang="ru-RU" sz="2800" dirty="0"/>
              <a:t>заштитника грађана за права детета), </a:t>
            </a:r>
          </a:p>
          <a:p>
            <a:r>
              <a:rPr lang="ru-RU" sz="2800" dirty="0"/>
              <a:t>- примена концепта позитивног образовања у школама, </a:t>
            </a:r>
          </a:p>
          <a:p>
            <a:r>
              <a:rPr lang="ru-RU" sz="2800" dirty="0"/>
              <a:t>- важност васпитне улоге школе, </a:t>
            </a:r>
          </a:p>
          <a:p>
            <a:r>
              <a:rPr lang="ru-RU" sz="2800" dirty="0"/>
              <a:t>- добробит од постојања хуманистичке секције у основној школи која подстиче волонтаризам, емпатију и ради на узајамној подршци ученика,</a:t>
            </a:r>
          </a:p>
          <a:p>
            <a:r>
              <a:rPr lang="ru-RU" sz="2800" dirty="0"/>
              <a:t>- значај вршњачке едукације у области менталног здравља, </a:t>
            </a:r>
          </a:p>
          <a:p>
            <a:r>
              <a:rPr lang="ru-RU" sz="2800" dirty="0"/>
              <a:t>- постојање добрих (а заборављених) примера из праксе (форуми за здравље – за родитеље и ученике).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8400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7"/>
          <a:stretch/>
        </p:blipFill>
        <p:spPr>
          <a:xfrm>
            <a:off x="8089901" y="4630924"/>
            <a:ext cx="4044950" cy="2018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C07CE6-9E13-4CE1-336A-3177C0ECA934}"/>
              </a:ext>
            </a:extLst>
          </p:cNvPr>
          <p:cNvSpPr txBox="1"/>
          <p:nvPr/>
        </p:nvSpPr>
        <p:spPr>
          <a:xfrm>
            <a:off x="57149" y="982176"/>
            <a:ext cx="11993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dirty="0">
                <a:solidFill>
                  <a:srgbClr val="333333"/>
                </a:solidFill>
              </a:rPr>
              <a:t>-</a:t>
            </a:r>
            <a:r>
              <a:rPr lang="ru-RU" sz="3200" b="1" dirty="0">
                <a:solidFill>
                  <a:srgbClr val="333333"/>
                </a:solidFill>
              </a:rPr>
              <a:t> </a:t>
            </a:r>
            <a:r>
              <a:rPr lang="en-US" sz="2000" b="1" i="0" dirty="0">
                <a:solidFill>
                  <a:srgbClr val="333333"/>
                </a:solidFill>
                <a:effectLst/>
              </a:rPr>
              <a:t>M</a:t>
            </a:r>
            <a:r>
              <a:rPr lang="sr-Cyrl-RS" sz="2000" b="1" i="0" dirty="0">
                <a:solidFill>
                  <a:srgbClr val="333333"/>
                </a:solidFill>
                <a:effectLst/>
              </a:rPr>
              <a:t>режа</a:t>
            </a:r>
            <a:r>
              <a:rPr lang="en-US" sz="2000" b="1" i="0" dirty="0">
                <a:solidFill>
                  <a:srgbClr val="333333"/>
                </a:solidFill>
                <a:effectLst/>
              </a:rPr>
              <a:t> “</a:t>
            </a:r>
            <a:r>
              <a:rPr lang="sr-Cyrl-RS" sz="2000" b="1" i="0" dirty="0">
                <a:solidFill>
                  <a:srgbClr val="333333"/>
                </a:solidFill>
                <a:effectLst/>
              </a:rPr>
              <a:t>Сазвежђе подршке“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 </a:t>
            </a:r>
            <a:r>
              <a:rPr lang="sr-Cyrl-RS" sz="2000" dirty="0">
                <a:solidFill>
                  <a:srgbClr val="333333"/>
                </a:solidFill>
              </a:rPr>
              <a:t>која окупља удружења из Новог Сада активна у пружању подршке младима који се суочавају са проблемима менталног здравља: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000" b="0" i="0" u="none" strike="noStrike" dirty="0">
                <a:solidFill>
                  <a:srgbClr val="337AB7"/>
                </a:solidFill>
                <a:effectLst/>
                <a:hlinkClick r:id="rId3"/>
              </a:rPr>
              <a:t>https://opens.rs/sazvezdje-podrske/</a:t>
            </a:r>
            <a:endParaRPr lang="en-US" sz="2000" b="0" i="0" dirty="0">
              <a:solidFill>
                <a:srgbClr val="333333"/>
              </a:solidFill>
              <a:effectLst/>
            </a:endParaRPr>
          </a:p>
          <a:p>
            <a:pPr algn="l"/>
            <a:r>
              <a:rPr lang="sr-Cyrl-RS" sz="2800" b="1" i="0" dirty="0">
                <a:solidFill>
                  <a:srgbClr val="333333"/>
                </a:solidFill>
                <a:effectLst/>
              </a:rPr>
              <a:t>-</a:t>
            </a:r>
            <a:r>
              <a:rPr lang="sr-Cyrl-RS" sz="2000" b="1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000" b="1" i="0" dirty="0">
                <a:solidFill>
                  <a:srgbClr val="333333"/>
                </a:solidFill>
                <a:effectLst/>
              </a:rPr>
              <a:t>E</a:t>
            </a:r>
            <a:r>
              <a:rPr lang="sr-Cyrl-RS" sz="2000" b="1" i="0" dirty="0">
                <a:solidFill>
                  <a:srgbClr val="333333"/>
                </a:solidFill>
                <a:effectLst/>
              </a:rPr>
              <a:t>дукативна средства Института за јавно здравље Војводине</a:t>
            </a:r>
            <a:r>
              <a:rPr lang="en-US" sz="2000" b="1" i="0" dirty="0">
                <a:solidFill>
                  <a:srgbClr val="333333"/>
                </a:solidFill>
                <a:effectLst/>
              </a:rPr>
              <a:t>:</a:t>
            </a:r>
            <a:endParaRPr lang="en-US" sz="2000" b="0" i="0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rgbClr val="333333"/>
                </a:solidFill>
              </a:rPr>
              <a:t>Социо-емоционалне вештине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(</a:t>
            </a:r>
            <a:r>
              <a:rPr lang="en-US" sz="2000" b="0" i="0" u="none" strike="noStrike" dirty="0">
                <a:solidFill>
                  <a:srgbClr val="337AB7"/>
                </a:solidFill>
                <a:effectLst/>
                <a:hlinkClick r:id="rId4"/>
              </a:rPr>
              <a:t>https://izjzv.org.rs/app/preuzimanje/Mentalno_zdravlje.zip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);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r-Cyrl-RS" sz="2000" b="0" i="0" dirty="0">
                <a:solidFill>
                  <a:srgbClr val="333333"/>
                </a:solidFill>
                <a:effectLst/>
              </a:rPr>
              <a:t>Ментално здравље породице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(</a:t>
            </a:r>
            <a:r>
              <a:rPr lang="en-US" sz="2000" b="0" i="0" u="none" strike="noStrike" dirty="0">
                <a:solidFill>
                  <a:srgbClr val="337AB7"/>
                </a:solidFill>
                <a:effectLst/>
                <a:hlinkClick r:id="rId5"/>
              </a:rPr>
              <a:t>https://izjzv.org.rs/app/preuzimanje/Podrska_od_samog_pocetka_brosure.zip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);</a:t>
            </a:r>
            <a:endParaRPr lang="sr-Cyrl-RS" sz="2000" b="0" i="0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r-Cyrl-RS" sz="2000" dirty="0">
                <a:solidFill>
                  <a:srgbClr val="333333"/>
                </a:solidFill>
              </a:rPr>
              <a:t>Превенција менталних поремећаја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(</a:t>
            </a:r>
            <a:r>
              <a:rPr lang="en-US" sz="2000" b="0" i="0" u="none" strike="noStrike" dirty="0">
                <a:solidFill>
                  <a:srgbClr val="337AB7"/>
                </a:solidFill>
                <a:effectLst/>
                <a:hlinkClick r:id="rId6"/>
              </a:rPr>
              <a:t>https://izjzv.org.rs/app/preuzimanje/Prevencija_mentalnih_poremecaja.zip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);</a:t>
            </a:r>
          </a:p>
          <a:p>
            <a:pPr algn="l"/>
            <a:r>
              <a:rPr lang="sr-Cyrl-RS" sz="2800" b="1" i="0" dirty="0">
                <a:solidFill>
                  <a:srgbClr val="333333"/>
                </a:solidFill>
                <a:effectLst/>
              </a:rPr>
              <a:t>-</a:t>
            </a:r>
            <a:r>
              <a:rPr lang="sr-Cyrl-RS" sz="2000" b="1" i="0" dirty="0">
                <a:solidFill>
                  <a:srgbClr val="333333"/>
                </a:solidFill>
                <a:effectLst/>
              </a:rPr>
              <a:t> Фестивал менталног здравља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 – </a:t>
            </a:r>
            <a:r>
              <a:rPr lang="en-US" sz="2000" b="0" i="0" u="none" strike="noStrike" dirty="0">
                <a:solidFill>
                  <a:srgbClr val="337AB7"/>
                </a:solidFill>
                <a:effectLst/>
                <a:hlinkClick r:id="rId7"/>
              </a:rPr>
              <a:t>FB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rgbClr val="333333"/>
                </a:solidFill>
                <a:effectLst/>
              </a:rPr>
              <a:t>i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000" b="0" i="0" u="none" strike="noStrike" dirty="0">
                <a:solidFill>
                  <a:srgbClr val="337AB7"/>
                </a:solidFill>
                <a:effectLst/>
                <a:hlinkClick r:id="rId8"/>
              </a:rPr>
              <a:t>IG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; (</a:t>
            </a:r>
            <a:r>
              <a:rPr lang="en-US" sz="2000" b="0" i="0" u="none" strike="noStrike" dirty="0">
                <a:solidFill>
                  <a:srgbClr val="337AB7"/>
                </a:solidFill>
                <a:effectLst/>
                <a:hlinkClick r:id="rId7"/>
              </a:rPr>
              <a:t>https://www.facebook.com/festivalmentalnogzdravlja/</a:t>
            </a:r>
            <a:endParaRPr lang="en-US" sz="2000" b="0" i="0" dirty="0">
              <a:solidFill>
                <a:srgbClr val="333333"/>
              </a:solidFill>
              <a:effectLst/>
            </a:endParaRPr>
          </a:p>
          <a:p>
            <a:pPr algn="l"/>
            <a:r>
              <a:rPr lang="sr-Cyrl-RS" sz="2800" b="1" i="0" dirty="0">
                <a:solidFill>
                  <a:srgbClr val="333333"/>
                </a:solidFill>
                <a:effectLst/>
              </a:rPr>
              <a:t>-</a:t>
            </a:r>
            <a:r>
              <a:rPr lang="sr-Cyrl-RS" sz="2000" b="1" i="0" dirty="0">
                <a:solidFill>
                  <a:srgbClr val="333333"/>
                </a:solidFill>
                <a:effectLst/>
              </a:rPr>
              <a:t> Публикације Центра за производњу знања и вештина</a:t>
            </a:r>
            <a:r>
              <a:rPr lang="en-US" sz="2000" b="1" i="0" dirty="0">
                <a:solidFill>
                  <a:srgbClr val="333333"/>
                </a:solidFill>
                <a:effectLst/>
              </a:rPr>
              <a:t>:</a:t>
            </a:r>
            <a:endParaRPr lang="en-US" sz="2000" b="0" i="0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37AB7"/>
                </a:solidFill>
                <a:effectLst/>
                <a:hlinkClick r:id="rId9"/>
              </a:rPr>
              <a:t>https://cpzv.org/cpzv_uploads/Mentalno-zdravlje-mladih-u-APV.pdf</a:t>
            </a:r>
            <a:endParaRPr lang="en-US" sz="2000" b="0" i="0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37AB7"/>
                </a:solidFill>
                <a:effectLst/>
                <a:hlinkClick r:id="rId10"/>
              </a:rPr>
              <a:t>https://cpzv.org/cpzv_uploads/prirucnik_kultura_komunikacije.pdf</a:t>
            </a:r>
            <a:endParaRPr lang="en-US" sz="2000" b="0" i="0" dirty="0">
              <a:solidFill>
                <a:srgbClr val="333333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37AB7"/>
                </a:solidFill>
                <a:effectLst/>
                <a:hlinkClick r:id="rId11"/>
              </a:rPr>
              <a:t>https://cpzv.org/cpzv_uploads/3urazazdravlje.pdf</a:t>
            </a:r>
            <a:endParaRPr lang="en-US" sz="20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BA972-C3E3-8483-AEBA-751A85936184}"/>
              </a:ext>
            </a:extLst>
          </p:cNvPr>
          <p:cNvSpPr txBox="1"/>
          <p:nvPr/>
        </p:nvSpPr>
        <p:spPr>
          <a:xfrm>
            <a:off x="57149" y="208894"/>
            <a:ext cx="12287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Учесници округлог стола поделили су ресурсе за рад са ученицима: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F2DF47-A53D-80D2-FF2A-148DECE2D27B}"/>
              </a:ext>
            </a:extLst>
          </p:cNvPr>
          <p:cNvSpPr txBox="1"/>
          <p:nvPr/>
        </p:nvSpPr>
        <p:spPr>
          <a:xfrm>
            <a:off x="284227" y="6042615"/>
            <a:ext cx="763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b="1" dirty="0">
                <a:solidFill>
                  <a:srgbClr val="333333"/>
                </a:solidFill>
                <a:latin typeface="Helvetica Neue"/>
              </a:rPr>
              <a:t>Снимак трибине </a:t>
            </a:r>
            <a:r>
              <a:rPr lang="sr-Cyrl-RS" dirty="0">
                <a:solidFill>
                  <a:srgbClr val="333333"/>
                </a:solidFill>
                <a:latin typeface="Helvetica Neue"/>
              </a:rPr>
              <a:t>је доступан на линку</a:t>
            </a:r>
            <a:r>
              <a:rPr lang="pl-PL" b="0" i="0" dirty="0">
                <a:solidFill>
                  <a:srgbClr val="333333"/>
                </a:solidFill>
                <a:effectLst/>
                <a:latin typeface="Helvetica Neue"/>
              </a:rPr>
              <a:t>: </a:t>
            </a:r>
            <a:r>
              <a:rPr lang="pl-PL" b="0" i="0" u="none" strike="noStrike" dirty="0">
                <a:solidFill>
                  <a:srgbClr val="337AB7"/>
                </a:solidFill>
                <a:effectLst/>
                <a:latin typeface="Helvetica Neue"/>
                <a:hlinkClick r:id="rId12"/>
              </a:rPr>
              <a:t>https://youtu.be/4JSggadSHvw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63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52887"/>
            <a:ext cx="11353800" cy="1181100"/>
          </a:xfrm>
        </p:spPr>
        <p:txBody>
          <a:bodyPr>
            <a:noAutofit/>
          </a:bodyPr>
          <a:lstStyle/>
          <a:p>
            <a:pPr algn="ctr"/>
            <a:r>
              <a:rPr lang="sr-Cyrl-RS" sz="3600" b="1" dirty="0">
                <a:solidFill>
                  <a:srgbClr val="002060"/>
                </a:solidFill>
                <a:latin typeface="+mn-lt"/>
              </a:rPr>
              <a:t>Други релевантни пројекти и активности које остварује ИЗЈЗВ у области промоције менталног здравља младих</a:t>
            </a:r>
            <a:endParaRPr lang="en-US" sz="36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798" t="17078" r="34422" b="18210"/>
          <a:stretch/>
        </p:blipFill>
        <p:spPr>
          <a:xfrm>
            <a:off x="114300" y="1682517"/>
            <a:ext cx="7473731" cy="4966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460" t="12293" r="33572" b="3474"/>
          <a:stretch/>
        </p:blipFill>
        <p:spPr>
          <a:xfrm rot="442771">
            <a:off x="9994900" y="1139422"/>
            <a:ext cx="2025650" cy="282549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3" t="17143" r="44643" b="5714"/>
          <a:stretch>
            <a:fillRect/>
          </a:stretch>
        </p:blipFill>
        <p:spPr bwMode="auto">
          <a:xfrm rot="655531">
            <a:off x="9975060" y="3867600"/>
            <a:ext cx="2067382" cy="295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4047" t="12152" r="35159" b="10389"/>
          <a:stretch/>
        </p:blipFill>
        <p:spPr>
          <a:xfrm>
            <a:off x="7706449" y="1264001"/>
            <a:ext cx="2072551" cy="2932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" y="1139422"/>
            <a:ext cx="2965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www.izjzv.org.rs</a:t>
            </a:r>
            <a:endParaRPr lang="en-US" sz="32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5079" t="13280" r="34365" b="9400"/>
          <a:stretch/>
        </p:blipFill>
        <p:spPr>
          <a:xfrm rot="20160226">
            <a:off x="7489065" y="3584271"/>
            <a:ext cx="2147601" cy="305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3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730" t="12011" r="34524" b="8695"/>
          <a:stretch/>
        </p:blipFill>
        <p:spPr>
          <a:xfrm rot="559146">
            <a:off x="10586285" y="99519"/>
            <a:ext cx="1388102" cy="1950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971" y="293914"/>
            <a:ext cx="717005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ПРИРУЧНИК: „ВАСПИТАЊЕ ЗА ЗДРАВЉЕ ДЕЦЕ – 3. ДЕО“ </a:t>
            </a:r>
          </a:p>
          <a:p>
            <a:r>
              <a:rPr lang="sr-Cyrl-R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 запослене у основним школама - </a:t>
            </a:r>
          </a:p>
          <a:p>
            <a:endParaRPr lang="sr-Cyrl-R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Превенција болести зависности</a:t>
            </a:r>
          </a:p>
          <a:p>
            <a:pPr marL="285750" indent="-285750">
              <a:buFontTx/>
              <a:buChar char="-"/>
            </a:pP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Развијање емоционалне компетенције код деце и младих</a:t>
            </a:r>
          </a:p>
          <a:p>
            <a:pPr marL="285750" indent="-285750">
              <a:buFontTx/>
              <a:buChar char="-"/>
            </a:pP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Креативне радионице за рад са ученицима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587" t="12293" r="32619" b="4039"/>
          <a:stretch/>
        </p:blipFill>
        <p:spPr>
          <a:xfrm rot="20035634">
            <a:off x="8546366" y="52315"/>
            <a:ext cx="1577536" cy="2074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971" y="3236686"/>
            <a:ext cx="71700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КУРИКУЛУМ: „КАЖИ КАКО СЕ ОСЕЋАШ“ </a:t>
            </a:r>
          </a:p>
          <a:p>
            <a:r>
              <a:rPr lang="sr-Cyrl-R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 запослене у основним школама - </a:t>
            </a:r>
          </a:p>
          <a:p>
            <a:endParaRPr lang="sr-Cyrl-R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sr-Cyrl-RS" sz="2400" dirty="0">
                <a:latin typeface="Arial" panose="020B0604020202020204" pitchFamily="34" charset="0"/>
                <a:cs typeface="Arial" panose="020B0604020202020204" pitchFamily="34" charset="0"/>
              </a:rPr>
              <a:t>Радионице – Како да развијамо емоционалне вештине код деце у оквиру редовних школских предмета?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971" y="5440795"/>
            <a:ext cx="6118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ЕДУКАТИВНА СРЕДСТВА У ОБЛАСТИ ПРЕВЕНЦИЈЕ ЗЛОУПОТРЕБЕ ПАС И БОЛЕСТИ ЗАВИСНОСТИ КОД МЛАДИХ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94" y="2072186"/>
            <a:ext cx="1683232" cy="1200329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21875" r="51392" b="23958"/>
          <a:stretch>
            <a:fillRect/>
          </a:stretch>
        </p:blipFill>
        <p:spPr bwMode="auto">
          <a:xfrm>
            <a:off x="8963352" y="3397498"/>
            <a:ext cx="128620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33437" t="11668" r="33229" b="3889"/>
          <a:stretch/>
        </p:blipFill>
        <p:spPr>
          <a:xfrm>
            <a:off x="10715201" y="2276021"/>
            <a:ext cx="1192192" cy="1698873"/>
          </a:xfrm>
          <a:prstGeom prst="rect">
            <a:avLst/>
          </a:prstGeom>
        </p:spPr>
      </p:pic>
      <p:pic>
        <p:nvPicPr>
          <p:cNvPr id="6" name="Picture 4" descr="PLAKAT_supstancu_na_distancu">
            <a:extLst>
              <a:ext uri="{FF2B5EF4-FFF2-40B4-BE49-F238E27FC236}">
                <a16:creationId xmlns:a16="http://schemas.microsoft.com/office/drawing/2014/main" id="{263AA205-298C-9602-DA35-772B72047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426" y="3492576"/>
            <a:ext cx="1603887" cy="111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D9872-E613-BF62-D85C-0060DA943BE6}"/>
              </a:ext>
            </a:extLst>
          </p:cNvPr>
          <p:cNvSpPr txBox="1"/>
          <p:nvPr/>
        </p:nvSpPr>
        <p:spPr>
          <a:xfrm>
            <a:off x="6682694" y="6070196"/>
            <a:ext cx="47164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337AB7"/>
                </a:solidFill>
                <a:effectLst/>
                <a:latin typeface="Helvetica Neue"/>
                <a:hlinkClick r:id="rId8"/>
              </a:rPr>
              <a:t>http://izjzv.org.rs/app/prev_PAS_u_skolama/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55590-EBA6-A751-D3D0-931F6E804E45}"/>
              </a:ext>
            </a:extLst>
          </p:cNvPr>
          <p:cNvSpPr txBox="1"/>
          <p:nvPr/>
        </p:nvSpPr>
        <p:spPr>
          <a:xfrm>
            <a:off x="7649029" y="6473220"/>
            <a:ext cx="4043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Helvetica Neue"/>
              </a:rPr>
              <a:t> </a:t>
            </a:r>
            <a:r>
              <a:rPr lang="en-US" b="0" i="0" u="none" strike="noStrike" dirty="0">
                <a:solidFill>
                  <a:srgbClr val="337AB7"/>
                </a:solidFill>
                <a:effectLst/>
                <a:latin typeface="Helvetica Neue"/>
                <a:hlinkClick r:id="rId9"/>
              </a:rPr>
              <a:t>http://izjzv.org.rs/app/ni1ni2anikako5/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C58B0E9-61D7-A99A-9F87-99E1B07CE5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927" t="22904" r="4073" b="9039"/>
          <a:stretch/>
        </p:blipFill>
        <p:spPr>
          <a:xfrm>
            <a:off x="10249555" y="4676056"/>
            <a:ext cx="1845504" cy="1046666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583CFDF-31EC-9014-48B2-AE0DECC7B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874" y="4770919"/>
            <a:ext cx="1371075" cy="9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702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4769"/>
            <a:ext cx="12117186" cy="1172094"/>
          </a:xfrm>
        </p:spPr>
        <p:txBody>
          <a:bodyPr>
            <a:noAutofit/>
          </a:bodyPr>
          <a:lstStyle/>
          <a:p>
            <a:pPr algn="ctr"/>
            <a:r>
              <a:rPr lang="sr-Cyrl-RS" sz="3200" b="1" dirty="0">
                <a:latin typeface="+mn-lt"/>
              </a:rPr>
              <a:t>Препоруке након дијалога о менталном здрављу младих у оквиру ФМЗ</a:t>
            </a:r>
            <a:r>
              <a:rPr lang="en-GB" sz="3200" b="1" dirty="0">
                <a:latin typeface="+mn-lt"/>
              </a:rPr>
              <a:t>,</a:t>
            </a:r>
            <a:r>
              <a:rPr lang="sr-Cyrl-RS" sz="3200" b="1" dirty="0">
                <a:latin typeface="+mn-lt"/>
              </a:rPr>
              <a:t> едукација и Мреже за боље ментално здравље „Карика“</a:t>
            </a:r>
            <a:endParaRPr lang="en-US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1" y="1051329"/>
            <a:ext cx="11903825" cy="57558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b="1" dirty="0">
                <a:solidFill>
                  <a:srgbClr val="C00000"/>
                </a:solidFill>
              </a:rPr>
              <a:t>Унапредити нормативни оквир и политике у области заштите менталног здравља деце и младих: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sr-Cyrl-RS" sz="2400" dirty="0"/>
              <a:t>Остварити постојеће нормативе за обезбеђеност кадровима у здравственој заштити (број педијатара, дечијих психијатара и психолога).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sr-Cyrl-RS" sz="2400" dirty="0"/>
              <a:t>Повећати нормативе за обезбеђеност психолозима и психијатрима у здравственој заштити у зависности од процене индикатора менталног здравља и повећања стопе природног и вештачког прираста становништва.</a:t>
            </a:r>
            <a:endParaRPr lang="en-US" sz="2400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arenR"/>
            </a:pPr>
            <a:r>
              <a:rPr lang="sr-Cyrl-RS" sz="2400" dirty="0"/>
              <a:t>Повећати нормативе за обезбеђеност психолозима у систему обавезног и средњег образовања, здравству и социјалној заштити;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sr-Cyrl-RS" sz="2400" dirty="0"/>
              <a:t>Обезбедити континуирано унапређење прописа који су значајни за превенцију и лечење болести зависности: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r-Cyrl-RS" sz="2000" dirty="0"/>
              <a:t>применити најбоље стандарде прописа у превенцији штетне и високоризичне употребе алкохола, злоупотребе ПАС и бихевиоралних болести зависности;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r-Cyrl-RS" sz="2000" dirty="0"/>
              <a:t>обезбедити о трошку РФЗО примарно лечење свих облика болести зависности (до рехабилитације);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r-Cyrl-RS" sz="2000" dirty="0"/>
              <a:t>концепт контроле дувана усагласити са препорукама ЕУ и највишим стандардима Оквирне конвенције о контроли дувана СЗО.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6909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328" y="961230"/>
            <a:ext cx="11842172" cy="57316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400" b="1" dirty="0">
                <a:solidFill>
                  <a:srgbClr val="C00000"/>
                </a:solidFill>
              </a:rPr>
              <a:t>Креирати стандарде знања о менталном здрављу</a:t>
            </a:r>
            <a:r>
              <a:rPr lang="sr-Cyrl-RS" sz="2400" dirty="0">
                <a:solidFill>
                  <a:srgbClr val="C00000"/>
                </a:solidFill>
              </a:rPr>
              <a:t> </a:t>
            </a:r>
            <a:r>
              <a:rPr lang="sr-Cyrl-RS" sz="2400" dirty="0"/>
              <a:t>у оквиру с</a:t>
            </a:r>
            <a:r>
              <a:rPr lang="en-US" sz="2400" dirty="0" err="1"/>
              <a:t>тандард</a:t>
            </a:r>
            <a:r>
              <a:rPr lang="sr-Cyrl-RS" sz="2400" dirty="0"/>
              <a:t>а</a:t>
            </a:r>
            <a:r>
              <a:rPr lang="en-US" sz="2400" dirty="0"/>
              <a:t> </a:t>
            </a:r>
            <a:r>
              <a:rPr lang="en-US" sz="2400" dirty="0" err="1"/>
              <a:t>постигнућа</a:t>
            </a:r>
            <a:r>
              <a:rPr lang="en-US" sz="2400" dirty="0"/>
              <a:t> – </a:t>
            </a:r>
            <a:r>
              <a:rPr lang="en-US" sz="2400" dirty="0" err="1"/>
              <a:t>образовни</a:t>
            </a:r>
            <a:r>
              <a:rPr lang="sr-Cyrl-RS" sz="2400" dirty="0"/>
              <a:t>х</a:t>
            </a:r>
            <a:r>
              <a:rPr lang="en-US" sz="2400" dirty="0"/>
              <a:t> </a:t>
            </a:r>
            <a:r>
              <a:rPr lang="en-US" sz="2400" dirty="0" err="1"/>
              <a:t>стандард</a:t>
            </a:r>
            <a:r>
              <a:rPr lang="sr-Cyrl-RS" sz="2400" dirty="0"/>
              <a:t>а</a:t>
            </a:r>
            <a:r>
              <a:rPr lang="en-US" sz="2400" dirty="0"/>
              <a:t> 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крај</a:t>
            </a:r>
            <a:r>
              <a:rPr lang="en-US" sz="2400" dirty="0"/>
              <a:t> </a:t>
            </a:r>
            <a:r>
              <a:rPr lang="en-US" sz="2400" dirty="0" err="1"/>
              <a:t>првог</a:t>
            </a:r>
            <a:r>
              <a:rPr lang="en-US" sz="2400" dirty="0"/>
              <a:t> </a:t>
            </a:r>
            <a:r>
              <a:rPr lang="sr-Cyrl-RS" sz="2400" dirty="0"/>
              <a:t>и другог </a:t>
            </a:r>
            <a:r>
              <a:rPr lang="en-US" sz="2400" dirty="0" err="1"/>
              <a:t>циклуса</a:t>
            </a:r>
            <a:r>
              <a:rPr lang="en-US" sz="2400" dirty="0"/>
              <a:t> </a:t>
            </a:r>
            <a:r>
              <a:rPr lang="en-US" sz="2400" dirty="0" err="1"/>
              <a:t>обавезног</a:t>
            </a:r>
            <a:r>
              <a:rPr lang="en-US" sz="2400" dirty="0"/>
              <a:t> </a:t>
            </a:r>
            <a:r>
              <a:rPr lang="en-US" sz="2400" dirty="0" err="1"/>
              <a:t>образовања</a:t>
            </a:r>
            <a:r>
              <a:rPr lang="en-US" sz="2400" dirty="0"/>
              <a:t> и </a:t>
            </a:r>
            <a:r>
              <a:rPr lang="en-US" sz="2400" dirty="0" err="1"/>
              <a:t>васпитања</a:t>
            </a:r>
            <a:r>
              <a:rPr lang="sr-Cyrl-RS" sz="2400" dirty="0"/>
              <a:t>, као и крај средњег образовања (са акцентом на развој емоционалних компетенција и друге психосоцијалне вештине од значаја за целокупно здравље).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400" b="1" dirty="0">
                <a:solidFill>
                  <a:srgbClr val="C00000"/>
                </a:solidFill>
              </a:rPr>
              <a:t>Креирати стандарде знања и вештина из области здравственог васпитања </a:t>
            </a:r>
            <a:r>
              <a:rPr lang="sr-Cyrl-RS" sz="2400" dirty="0"/>
              <a:t>и уџбеник за други циклус обавезног образовања (јер су многе вештине за здравље социопсих</a:t>
            </a:r>
            <a:r>
              <a:rPr lang="en-US" sz="2400" dirty="0"/>
              <a:t>o</a:t>
            </a:r>
            <a:r>
              <a:rPr lang="sr-Cyrl-RS" sz="2400" dirty="0"/>
              <a:t>лошке у својој основи).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400" b="1" dirty="0">
                <a:solidFill>
                  <a:srgbClr val="C00000"/>
                </a:solidFill>
              </a:rPr>
              <a:t>Осигурати да се у систему образовања</a:t>
            </a:r>
            <a:r>
              <a:rPr lang="sr-Cyrl-RS" sz="2400" dirty="0"/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r-Cyrl-RS" dirty="0"/>
              <a:t>оптимизује број ученика у школама (нарочито у општинама и градовима са порастом становника између два Пописа и у школама са више од 1000 ученика),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r-Cyrl-RS" dirty="0"/>
              <a:t>подстакне једносменски рад,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r-Cyrl-RS" dirty="0"/>
              <a:t>обезбеди бесплатан допунски оброк и уџбеници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sr-Cyrl-RS" dirty="0"/>
              <a:t>примене концепти који у већој мери узајамно повезују ученике, запослене у школи, родитеље/старатеље и друштво (нпр. вршњачка едукација, </a:t>
            </a:r>
            <a:r>
              <a:rPr lang="sr-Cyrl-RS"/>
              <a:t>примена концепта </a:t>
            </a:r>
            <a:r>
              <a:rPr lang="sr-Cyrl-RS" dirty="0"/>
              <a:t>позитивне школе, пројекат „Здрав вртић“ и „Здрава школа</a:t>
            </a:r>
            <a:r>
              <a:rPr lang="sr-Cyrl-RS"/>
              <a:t>“ СЗО итд).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300" y="-64769"/>
            <a:ext cx="11842172" cy="1172094"/>
          </a:xfrm>
        </p:spPr>
        <p:txBody>
          <a:bodyPr>
            <a:noAutofit/>
          </a:bodyPr>
          <a:lstStyle/>
          <a:p>
            <a:pPr algn="ctr"/>
            <a:r>
              <a:rPr lang="sr-Cyrl-RS" sz="3200" b="1" dirty="0">
                <a:latin typeface="+mn-lt"/>
              </a:rPr>
              <a:t>Препоруке након дијалога о менталном здрављу младих у оквиру ФМЗ и Мреже за боље ментално здравље „Карика“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513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588828"/>
            <a:ext cx="11192279" cy="4926272"/>
          </a:xfrm>
        </p:spPr>
        <p:txBody>
          <a:bodyPr>
            <a:normAutofit lnSpcReduction="10000"/>
          </a:bodyPr>
          <a:lstStyle/>
          <a:p>
            <a:pPr lvl="0"/>
            <a:r>
              <a:rPr lang="sr-Cyrl-RS" b="1" dirty="0">
                <a:solidFill>
                  <a:srgbClr val="C00000"/>
                </a:solidFill>
              </a:rPr>
              <a:t>Обезбедити да сви млади имају подједнак приступ услугама психотерапије и одвикавања од болести зависности</a:t>
            </a:r>
            <a:r>
              <a:rPr lang="sr-Cyrl-RS" b="1" dirty="0"/>
              <a:t> </a:t>
            </a:r>
            <a:r>
              <a:rPr lang="sr-Cyrl-RS" dirty="0"/>
              <a:t>(већа доступност психотерапијског приступа у третману менталних поремећаја, лечења од бихевиоралних болести зависности и рехабилитације након лечења од свих болести зависности).</a:t>
            </a:r>
            <a:endParaRPr lang="en-US" dirty="0"/>
          </a:p>
          <a:p>
            <a:pPr lvl="0"/>
            <a:r>
              <a:rPr lang="sr-Cyrl-RS" b="1" dirty="0">
                <a:solidFill>
                  <a:srgbClr val="C00000"/>
                </a:solidFill>
              </a:rPr>
              <a:t>Повећати обухват младих скринингом на депресију уколико су: </a:t>
            </a:r>
            <a:r>
              <a:rPr lang="sr-Cyrl-RS" dirty="0"/>
              <a:t>са епизодом високоризичне употребе алкохола, породиље и из вулнерабилних група.</a:t>
            </a:r>
          </a:p>
          <a:p>
            <a:r>
              <a:rPr lang="sr-Cyrl-RS" b="1" dirty="0">
                <a:solidFill>
                  <a:srgbClr val="C00000"/>
                </a:solidFill>
              </a:rPr>
              <a:t>Креирати информаторе о раду удружења грађана у области менталног здравља</a:t>
            </a:r>
            <a:r>
              <a:rPr lang="sr-Cyrl-RS" b="1" dirty="0"/>
              <a:t>, </a:t>
            </a:r>
            <a:r>
              <a:rPr lang="sr-Cyrl-RS" dirty="0"/>
              <a:t>засноване на деловању у локалној заједници, намењене општој јавности (по циљним групама) и професионалцима у здравственом, образовном и систему социјалне заштите.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4814" y="182881"/>
            <a:ext cx="11842172" cy="1172094"/>
          </a:xfrm>
        </p:spPr>
        <p:txBody>
          <a:bodyPr>
            <a:noAutofit/>
          </a:bodyPr>
          <a:lstStyle/>
          <a:p>
            <a:pPr algn="ctr"/>
            <a:r>
              <a:rPr lang="sr-Cyrl-RS" sz="3200" b="1" dirty="0">
                <a:latin typeface="+mn-lt"/>
              </a:rPr>
              <a:t>Препоруке након дијалога о менталном здрављу младих у оквиру ФМЗ и Мреже за боље ментално здравље „Карика“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2108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7952" y="1659371"/>
            <a:ext cx="10515600" cy="4351338"/>
          </a:xfrm>
        </p:spPr>
        <p:txBody>
          <a:bodyPr>
            <a:normAutofit/>
          </a:bodyPr>
          <a:lstStyle/>
          <a:p>
            <a:pPr lvl="0"/>
            <a:r>
              <a:rPr lang="sr-Cyrl-RS" b="1" dirty="0">
                <a:solidFill>
                  <a:srgbClr val="C00000"/>
                </a:solidFill>
              </a:rPr>
              <a:t>Осигурати да медијско извештавање о самоубиствима буде у складу са препорукама СЗО</a:t>
            </a:r>
            <a:r>
              <a:rPr lang="sr-Cyrl-RS" dirty="0"/>
              <a:t>, водећи рачуна како о жртвама, породицама жртава самоубиства, тако и спречавању да се осетљиве особе подстакну на ауто- или хетероагресију.</a:t>
            </a:r>
            <a:endParaRPr lang="en-US" dirty="0"/>
          </a:p>
          <a:p>
            <a:pPr lvl="0"/>
            <a:r>
              <a:rPr lang="sr-Cyrl-RS" b="1" dirty="0">
                <a:solidFill>
                  <a:srgbClr val="C00000"/>
                </a:solidFill>
              </a:rPr>
              <a:t>Установити регулаторне механизме медијског извештавања јавности о масовним трагедијама</a:t>
            </a:r>
            <a:r>
              <a:rPr lang="sr-Cyrl-RS" dirty="0"/>
              <a:t>, како би се избегла транслација социодеструктивних идеја.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4814" y="182881"/>
            <a:ext cx="11842172" cy="1172094"/>
          </a:xfrm>
        </p:spPr>
        <p:txBody>
          <a:bodyPr>
            <a:noAutofit/>
          </a:bodyPr>
          <a:lstStyle/>
          <a:p>
            <a:pPr algn="ctr"/>
            <a:r>
              <a:rPr lang="sr-Cyrl-RS" sz="3200" b="1" dirty="0">
                <a:latin typeface="+mn-lt"/>
              </a:rPr>
              <a:t>Препоруке након дијалога о менталном здрављу младих у оквиру ФМЗ и Мреже за боље ментално здравље „Карика“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6196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687" y="390699"/>
            <a:ext cx="5809330" cy="798022"/>
          </a:xfrm>
        </p:spPr>
        <p:txBody>
          <a:bodyPr>
            <a:normAutofit/>
          </a:bodyPr>
          <a:lstStyle/>
          <a:p>
            <a:r>
              <a:rPr lang="sr-Cyrl-RS" b="1" dirty="0">
                <a:solidFill>
                  <a:srgbClr val="002060"/>
                </a:solidFill>
                <a:latin typeface="+mn-lt"/>
              </a:rPr>
              <a:t>Садржај излагања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687" y="170445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sr-Cyrl-RS" b="1" dirty="0">
                <a:solidFill>
                  <a:srgbClr val="002060"/>
                </a:solidFill>
              </a:rPr>
              <a:t>Фестивал менталног здравља</a:t>
            </a:r>
            <a:r>
              <a:rPr lang="sr-Cyrl-RS" dirty="0">
                <a:solidFill>
                  <a:srgbClr val="002060"/>
                </a:solidFill>
              </a:rPr>
              <a:t>, 2016 - 2023. година</a:t>
            </a:r>
          </a:p>
          <a:p>
            <a:r>
              <a:rPr lang="sr-Cyrl-RS" b="1" dirty="0">
                <a:solidFill>
                  <a:srgbClr val="002060"/>
                </a:solidFill>
              </a:rPr>
              <a:t>Мрежа</a:t>
            </a:r>
            <a:r>
              <a:rPr lang="sr-Cyrl-RS" dirty="0">
                <a:solidFill>
                  <a:srgbClr val="002060"/>
                </a:solidFill>
              </a:rPr>
              <a:t> за боље ментално здравље </a:t>
            </a:r>
            <a:r>
              <a:rPr lang="sr-Cyrl-RS" b="1" dirty="0">
                <a:solidFill>
                  <a:srgbClr val="002060"/>
                </a:solidFill>
              </a:rPr>
              <a:t>„Карика“</a:t>
            </a:r>
          </a:p>
          <a:p>
            <a:r>
              <a:rPr lang="sr-Cyrl-RS" dirty="0">
                <a:solidFill>
                  <a:srgbClr val="002060"/>
                </a:solidFill>
              </a:rPr>
              <a:t>Програмски задатак „</a:t>
            </a:r>
            <a:r>
              <a:rPr lang="sr-Cyrl-RS" b="1" dirty="0">
                <a:solidFill>
                  <a:srgbClr val="002060"/>
                </a:solidFill>
              </a:rPr>
              <a:t>Унапређење менталног здравља породице – подршка од самог почетка</a:t>
            </a:r>
            <a:r>
              <a:rPr lang="sr-Cyrl-RS" dirty="0">
                <a:solidFill>
                  <a:srgbClr val="002060"/>
                </a:solidFill>
              </a:rPr>
              <a:t>“ Посебног програма у области јавног здравља за територију АП Војводине, 2019 - 2023. г.</a:t>
            </a:r>
          </a:p>
          <a:p>
            <a:r>
              <a:rPr lang="sr-Cyrl-RS" b="1" dirty="0">
                <a:solidFill>
                  <a:srgbClr val="002060"/>
                </a:solidFill>
              </a:rPr>
              <a:t>Релевантне кампање </a:t>
            </a:r>
            <a:r>
              <a:rPr lang="sr-Cyrl-RS" dirty="0">
                <a:solidFill>
                  <a:srgbClr val="002060"/>
                </a:solidFill>
              </a:rPr>
              <a:t>у промоцији менталног здравља младих које остварује ИЗЈЗВ у оквиру Подпрограма 4, Општег интереса у здравству Министарства здравља РС </a:t>
            </a:r>
          </a:p>
          <a:p>
            <a:r>
              <a:rPr lang="sr-Cyrl-RS" b="1" dirty="0">
                <a:solidFill>
                  <a:srgbClr val="002060"/>
                </a:solidFill>
              </a:rPr>
              <a:t>Други релевантни пројекти и активности </a:t>
            </a:r>
            <a:r>
              <a:rPr lang="sr-Cyrl-RS" dirty="0">
                <a:solidFill>
                  <a:srgbClr val="002060"/>
                </a:solidFill>
              </a:rPr>
              <a:t>које остварује ИЗЈЗВ у области промоције менталног здравља младих</a:t>
            </a:r>
          </a:p>
          <a:p>
            <a:r>
              <a:rPr lang="sr-Cyrl-RS" b="1" dirty="0">
                <a:solidFill>
                  <a:srgbClr val="002060"/>
                </a:solidFill>
              </a:rPr>
              <a:t>Препорук</a:t>
            </a:r>
            <a:r>
              <a:rPr lang="sr-Cyrl-RS" dirty="0">
                <a:solidFill>
                  <a:srgbClr val="002060"/>
                </a:solidFill>
              </a:rPr>
              <a:t>е након дијалога о менталном здрављу младих у оквиру ФМЗ и Мреже за боље ментално здравље „Карика“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E15477-A399-8625-8C1E-3075729CB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956" y="0"/>
            <a:ext cx="1689129" cy="252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17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2350" y="2900275"/>
            <a:ext cx="10147300" cy="841784"/>
          </a:xfrm>
        </p:spPr>
        <p:txBody>
          <a:bodyPr>
            <a:noAutofit/>
          </a:bodyPr>
          <a:lstStyle/>
          <a:p>
            <a:r>
              <a:rPr lang="sr-Cyrl-RS" sz="5400" b="1" dirty="0">
                <a:solidFill>
                  <a:srgbClr val="002060"/>
                </a:solidFill>
                <a:latin typeface="+mn-lt"/>
              </a:rPr>
              <a:t>Хвала вам на пажњи</a:t>
            </a:r>
            <a:r>
              <a:rPr lang="en-US" sz="5400" b="1" dirty="0">
                <a:solidFill>
                  <a:srgbClr val="002060"/>
                </a:solidFill>
                <a:latin typeface="+mn-lt"/>
              </a:rPr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6193" y="3991125"/>
            <a:ext cx="9095382" cy="1439177"/>
          </a:xfrm>
        </p:spPr>
        <p:txBody>
          <a:bodyPr>
            <a:noAutofit/>
          </a:bodyPr>
          <a:lstStyle/>
          <a:p>
            <a:r>
              <a:rPr lang="sr-Latn-RS" dirty="0">
                <a:solidFill>
                  <a:srgbClr val="002060"/>
                </a:solidFill>
                <a:hlinkClick r:id="rId2"/>
              </a:rPr>
              <a:t>promocijazdravlja</a:t>
            </a:r>
            <a:r>
              <a:rPr lang="en-US" dirty="0">
                <a:solidFill>
                  <a:srgbClr val="002060"/>
                </a:solidFill>
                <a:hlinkClick r:id="rId2"/>
              </a:rPr>
              <a:t>@izjzv.org.rs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  <a:hlinkClick r:id="rId3"/>
              </a:rPr>
              <a:t>snezana.ukropina@izjzv.org.rs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(021) 4897-894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3C4B0C-E627-7D4B-1191-5779CF676246}"/>
              </a:ext>
            </a:extLst>
          </p:cNvPr>
          <p:cNvGrpSpPr/>
          <p:nvPr/>
        </p:nvGrpSpPr>
        <p:grpSpPr>
          <a:xfrm>
            <a:off x="62345" y="220989"/>
            <a:ext cx="4270303" cy="1277257"/>
            <a:chOff x="7498078" y="5446287"/>
            <a:chExt cx="4270303" cy="127725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009DDB2-E18A-ABF1-2268-F5B8CC55642F}"/>
                </a:ext>
              </a:extLst>
            </p:cNvPr>
            <p:cNvSpPr/>
            <p:nvPr/>
          </p:nvSpPr>
          <p:spPr>
            <a:xfrm>
              <a:off x="7703458" y="5446287"/>
              <a:ext cx="4064923" cy="11720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41" descr="logo">
              <a:extLst>
                <a:ext uri="{FF2B5EF4-FFF2-40B4-BE49-F238E27FC236}">
                  <a16:creationId xmlns:a16="http://schemas.microsoft.com/office/drawing/2014/main" id="{91AC7BCD-613F-D0F6-3D3D-772DF0944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8078" y="5446287"/>
              <a:ext cx="4120674" cy="1277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Brand">
            <a:extLst>
              <a:ext uri="{FF2B5EF4-FFF2-40B4-BE49-F238E27FC236}">
                <a16:creationId xmlns:a16="http://schemas.microsoft.com/office/drawing/2014/main" id="{E9A1E0C0-AC87-980C-1E49-C80AC868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421" y="0"/>
            <a:ext cx="3822234" cy="192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610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7" y="269271"/>
            <a:ext cx="11185506" cy="899704"/>
          </a:xfrm>
        </p:spPr>
        <p:txBody>
          <a:bodyPr/>
          <a:lstStyle/>
          <a:p>
            <a:r>
              <a:rPr lang="sr-Cyrl-RS" b="1" dirty="0">
                <a:solidFill>
                  <a:srgbClr val="002060"/>
                </a:solidFill>
                <a:latin typeface="+mn-lt"/>
              </a:rPr>
              <a:t>Фестивал менталног здравља 2016-2023.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sr-Cyrl-RS" b="1" dirty="0">
                <a:solidFill>
                  <a:srgbClr val="002060"/>
                </a:solidFill>
                <a:latin typeface="+mn-lt"/>
              </a:rPr>
              <a:t>г.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14005" y="1220893"/>
            <a:ext cx="11030989" cy="235761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Фестивал менталног здравља (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ФМЗ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је </a:t>
            </a: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заједница организација и установа у Новом Саду и околини окупљених око идеје залагања за боље ментално здравље у друштву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путем социјално-маркетиншке интервенције и метода организације заједнице, а у планирању се ослања на </a:t>
            </a:r>
            <a:r>
              <a:rPr lang="sr-Latn-RS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</a:t>
            </a:r>
            <a:r>
              <a:rPr lang="sr-Cyrl-RS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sr-Latn-RS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CEDE-PROCEED</a:t>
            </a:r>
            <a:r>
              <a:rPr lang="sr-Latn-RS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модел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2" descr="Br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701" y="4025437"/>
            <a:ext cx="3822234" cy="192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4005" y="3630421"/>
            <a:ext cx="79234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ФМЗ је покренуо Институт за јавно здравље Војводине (ИЗЈЗВ), кроз главну манифестацију уочи 10. октобра, Светског дана менталног здравља, као и путем различитих догађаја и иницијатива током године.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Покровитељ: Градска управа за здравство Града Новог Сада</a:t>
            </a:r>
            <a:endParaRPr lang="sr-Latn-R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37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834014"/>
              </p:ext>
            </p:extLst>
          </p:nvPr>
        </p:nvGraphicFramePr>
        <p:xfrm>
          <a:off x="130818" y="123699"/>
          <a:ext cx="11924120" cy="4175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6070">
                  <a:extLst>
                    <a:ext uri="{9D8B030D-6E8A-4147-A177-3AD203B41FA5}">
                      <a16:colId xmlns:a16="http://schemas.microsoft.com/office/drawing/2014/main" val="2016706285"/>
                    </a:ext>
                  </a:extLst>
                </a:gridCol>
                <a:gridCol w="4719484">
                  <a:extLst>
                    <a:ext uri="{9D8B030D-6E8A-4147-A177-3AD203B41FA5}">
                      <a16:colId xmlns:a16="http://schemas.microsoft.com/office/drawing/2014/main" val="3438575803"/>
                    </a:ext>
                  </a:extLst>
                </a:gridCol>
                <a:gridCol w="4513006">
                  <a:extLst>
                    <a:ext uri="{9D8B030D-6E8A-4147-A177-3AD203B41FA5}">
                      <a16:colId xmlns:a16="http://schemas.microsoft.com/office/drawing/2014/main" val="1851976081"/>
                    </a:ext>
                  </a:extLst>
                </a:gridCol>
                <a:gridCol w="1725560">
                  <a:extLst>
                    <a:ext uri="{9D8B030D-6E8A-4147-A177-3AD203B41FA5}">
                      <a16:colId xmlns:a16="http://schemas.microsoft.com/office/drawing/2014/main" val="1108092786"/>
                    </a:ext>
                  </a:extLst>
                </a:gridCol>
              </a:tblGrid>
              <a:tr h="430708">
                <a:tc>
                  <a:txBody>
                    <a:bodyPr/>
                    <a:lstStyle/>
                    <a:p>
                      <a:pPr algn="ctr"/>
                      <a:r>
                        <a:rPr lang="sr-Cyrl-R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ГОДИНА</a:t>
                      </a:r>
                      <a:endParaRPr 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1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ТЕМА ФЕСТИВАЛА МЕНТАЛНОГ ЗДРАВЉА</a:t>
                      </a:r>
                      <a:endParaRPr lang="en-US" sz="18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СЛОГАН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Cyrl-RS" sz="20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Бр.</a:t>
                      </a:r>
                      <a:r>
                        <a:rPr lang="sr-Cyrl-RS" sz="20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партнера у Н. Саду</a:t>
                      </a:r>
                      <a:endParaRPr lang="en-US" sz="20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046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/>
                        <a:t>2016.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Социјална кохезија и ментално</a:t>
                      </a:r>
                      <a:r>
                        <a:rPr lang="sr-Cyrl-RS" sz="2000" baseline="0" dirty="0"/>
                        <a:t> здравље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„</a:t>
                      </a: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Јака заједница, здрави људи</a:t>
                      </a:r>
                      <a:r>
                        <a:rPr lang="sr-Latn-R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2000" dirty="0"/>
                        <a:t>37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613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/>
                        <a:t>2017.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Поверење и ментално</a:t>
                      </a:r>
                      <a:r>
                        <a:rPr lang="sr-Cyrl-RS" sz="2000" baseline="0" dirty="0"/>
                        <a:t> здравље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C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„Ослони се на мене сад ти“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2000" dirty="0"/>
                        <a:t>43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3201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/>
                        <a:t>2018.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Друштвене промене и ментално здравље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„Како</a:t>
                      </a:r>
                      <a:r>
                        <a:rPr lang="sr-Cyrl-RS" sz="2000" baseline="0" dirty="0"/>
                        <a:t> смо у свету који се мења?“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2000" dirty="0"/>
                        <a:t>40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472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/>
                        <a:t>2019.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Животне кризе и ментално здравље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„Животне кризе – и ризик и шанса“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2000" dirty="0"/>
                        <a:t>41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402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/>
                        <a:t>2020.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Физичка</a:t>
                      </a:r>
                      <a:r>
                        <a:rPr lang="sr-Cyrl-RS" sz="2000" baseline="0" dirty="0"/>
                        <a:t> активност и ментално здравље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„Покренимо се за ментално здравље“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2000" dirty="0"/>
                        <a:t>43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679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/>
                        <a:t>2021.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Однос</a:t>
                      </a:r>
                      <a:r>
                        <a:rPr lang="sr-Cyrl-RS" sz="2000" baseline="0" dirty="0"/>
                        <a:t> сексуалног и менталног здравља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„Градимо сигуран простор за</a:t>
                      </a:r>
                      <a:r>
                        <a:rPr lang="sr-Cyrl-RS" sz="2000" baseline="0" dirty="0"/>
                        <a:t> сексуално и ментално здравље“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2000" dirty="0"/>
                        <a:t>39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860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/>
                        <a:t>2022.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Култура и ментално здравље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„Култура и ментално здравље“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2000" dirty="0"/>
                        <a:t>42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301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r-Cyrl-RS" dirty="0"/>
                        <a:t>2023.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b="1" dirty="0">
                          <a:solidFill>
                            <a:srgbClr val="FF0000"/>
                          </a:solidFill>
                        </a:rPr>
                        <a:t>Емпатија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Cyrl-RS" sz="2000" b="1" dirty="0">
                          <a:solidFill>
                            <a:srgbClr val="FF0000"/>
                          </a:solidFill>
                        </a:rPr>
                        <a:t>„Емпатија.“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sr-Cyrl-RS" sz="2000" u="none" dirty="0"/>
                        <a:t>48</a:t>
                      </a:r>
                      <a:endParaRPr lang="en-US" sz="20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381622"/>
                  </a:ext>
                </a:extLst>
              </a:tr>
            </a:tbl>
          </a:graphicData>
        </a:graphic>
      </p:graphicFrame>
      <p:pic>
        <p:nvPicPr>
          <p:cNvPr id="1038" name="Picture 14" descr="Опис фотографије није доступан.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099" y="4314875"/>
            <a:ext cx="1359242" cy="82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AB722A6-F1DE-567F-B572-5455BC67D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809" y="4314875"/>
            <a:ext cx="1696024" cy="253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083F20-43BC-9176-F93E-CC0360DFE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38" t="13661" r="36230" b="5931"/>
          <a:stretch/>
        </p:blipFill>
        <p:spPr>
          <a:xfrm>
            <a:off x="1441324" y="4310320"/>
            <a:ext cx="1574209" cy="2753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D34E68-FB1A-F94D-0C83-52A2E7CCB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59" t="37709" r="38726" b="21227"/>
          <a:stretch/>
        </p:blipFill>
        <p:spPr>
          <a:xfrm>
            <a:off x="-38155" y="5207969"/>
            <a:ext cx="1582466" cy="1795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B56992-5934-2E96-6C9E-0704709F7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1628" y="4401714"/>
            <a:ext cx="694720" cy="521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659D75-30F0-02C5-66BE-26B9F8C6C9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8145" y="4406571"/>
            <a:ext cx="788797" cy="5915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C22232-CE8F-F697-8FD6-5CC9A187B7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164" y="4913110"/>
            <a:ext cx="1316430" cy="9873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B44EC77-5192-397C-36CC-838DC799E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3875" y="4502885"/>
            <a:ext cx="1579853" cy="1184889"/>
          </a:xfrm>
          <a:prstGeom prst="rect">
            <a:avLst/>
          </a:prstGeom>
        </p:spPr>
      </p:pic>
      <p:pic>
        <p:nvPicPr>
          <p:cNvPr id="25" name="Picture 2" descr="Brand">
            <a:extLst>
              <a:ext uri="{FF2B5EF4-FFF2-40B4-BE49-F238E27FC236}">
                <a16:creationId xmlns:a16="http://schemas.microsoft.com/office/drawing/2014/main" id="{BC161CB9-4F5D-37A7-730D-773D6743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72" y="5170898"/>
            <a:ext cx="1298239" cy="6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EADD89-78C6-29EC-1703-626450C05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3"/>
          <a:stretch/>
        </p:blipFill>
        <p:spPr bwMode="auto">
          <a:xfrm>
            <a:off x="-5327" y="4321576"/>
            <a:ext cx="1582466" cy="105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EC79AF86-6273-B588-7EAC-89928BBBF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246" y="5731478"/>
            <a:ext cx="1502029" cy="11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7FB6622E-EBE3-4B8B-98CC-D2193374A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93" y="4307971"/>
            <a:ext cx="1517110" cy="101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>
            <a:extLst>
              <a:ext uri="{FF2B5EF4-FFF2-40B4-BE49-F238E27FC236}">
                <a16:creationId xmlns:a16="http://schemas.microsoft.com/office/drawing/2014/main" id="{BE0F63DA-F02C-1C05-D674-BCF63D40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08" y="5825210"/>
            <a:ext cx="1163231" cy="110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20231010174828, a, v, 0678">
            <a:extLst>
              <a:ext uri="{FF2B5EF4-FFF2-40B4-BE49-F238E27FC236}">
                <a16:creationId xmlns:a16="http://schemas.microsoft.com/office/drawing/2014/main" id="{5BA1C1EB-0B61-9D64-534E-D13D6C25A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820" y="5712153"/>
            <a:ext cx="1698316" cy="113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>
            <a:extLst>
              <a:ext uri="{FF2B5EF4-FFF2-40B4-BE49-F238E27FC236}">
                <a16:creationId xmlns:a16="http://schemas.microsoft.com/office/drawing/2014/main" id="{9F91F893-BD19-14F3-AACE-66D38B7CF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3" b="15753"/>
          <a:stretch/>
        </p:blipFill>
        <p:spPr bwMode="auto">
          <a:xfrm>
            <a:off x="3021195" y="5831349"/>
            <a:ext cx="3469336" cy="12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96F727F-6C53-43EB-FBFD-77642888A64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440" t="26204" r="41190" b="22546"/>
          <a:stretch/>
        </p:blipFill>
        <p:spPr>
          <a:xfrm>
            <a:off x="6671054" y="5032586"/>
            <a:ext cx="1399032" cy="8896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016A51-E8DE-9FCA-0932-041E5EE9CC4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17487" y="4495110"/>
            <a:ext cx="1441884" cy="1081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8F482-5BB1-9F6C-9FC1-06156B9E94F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7681"/>
          <a:stretch/>
        </p:blipFill>
        <p:spPr>
          <a:xfrm>
            <a:off x="7950427" y="4312828"/>
            <a:ext cx="1513837" cy="1426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0C6E92-6842-7F40-44F9-9A7147EF3C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2382" y="4401921"/>
            <a:ext cx="741251" cy="55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67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BA5B2-F0FA-4317-A188-9C394ADDC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22" y="123902"/>
            <a:ext cx="10515600" cy="616593"/>
          </a:xfrm>
        </p:spPr>
        <p:txBody>
          <a:bodyPr>
            <a:normAutofit fontScale="90000"/>
          </a:bodyPr>
          <a:lstStyle/>
          <a:p>
            <a:r>
              <a:rPr lang="sr-Cyrl-RS" b="1" dirty="0">
                <a:solidFill>
                  <a:srgbClr val="002060"/>
                </a:solidFill>
                <a:latin typeface="+mn-lt"/>
              </a:rPr>
              <a:t>Програмски одбор ФМЗ</a:t>
            </a:r>
            <a:endParaRPr lang="en-US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5B956-F5C4-4ABB-56D6-CCE7403BD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79" y="827568"/>
            <a:ext cx="12007578" cy="579744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i="0" dirty="0">
                <a:solidFill>
                  <a:srgbClr val="002060"/>
                </a:solidFill>
                <a:effectLst/>
              </a:rPr>
              <a:t>Проф. др </a:t>
            </a:r>
            <a:r>
              <a:rPr lang="ru-RU" sz="2400" b="1" i="0" dirty="0">
                <a:solidFill>
                  <a:srgbClr val="002060"/>
                </a:solidFill>
                <a:effectLst/>
              </a:rPr>
              <a:t>Марија Зотовић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, </a:t>
            </a:r>
            <a:r>
              <a:rPr lang="ru-RU" sz="2000" b="0" i="0" dirty="0" smtClean="0">
                <a:solidFill>
                  <a:srgbClr val="002060"/>
                </a:solidFill>
                <a:effectLst/>
              </a:rPr>
              <a:t>редовна професорка 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Одсека за психологију, Филозофски факултет Универзитета у Новом </a:t>
            </a:r>
            <a:r>
              <a:rPr lang="ru-RU" sz="2000" b="0" i="0" dirty="0" smtClean="0">
                <a:solidFill>
                  <a:srgbClr val="002060"/>
                </a:solidFill>
                <a:effectLst/>
              </a:rPr>
              <a:t>Саду; 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Подружница за Јужнобачки округ Друштва психолога Србије,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i="0" dirty="0">
                <a:solidFill>
                  <a:srgbClr val="002060"/>
                </a:solidFill>
                <a:effectLst/>
              </a:rPr>
              <a:t>Проф. др </a:t>
            </a:r>
            <a:r>
              <a:rPr lang="ru-RU" sz="2400" b="1" i="0" dirty="0">
                <a:solidFill>
                  <a:srgbClr val="002060"/>
                </a:solidFill>
                <a:effectLst/>
              </a:rPr>
              <a:t>Мирјана Беара Бењак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, Институт за позитивну психологију, Нови Сад; ванредна професорка за научну област Психологија, Филолошко-уметнички факултет - ФИЛУМ, Универзитет у Крагујевцу,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002060"/>
                </a:solidFill>
                <a:effectLst/>
              </a:rPr>
              <a:t>Татјана Бокун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, психолог, 32 године волонтерка Центра за пружање емотивне подршке и превенцију самоубиства СРЦЕ,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Д</a:t>
            </a:r>
            <a:r>
              <a:rPr lang="ru-RU" sz="2400" i="0" dirty="0">
                <a:solidFill>
                  <a:srgbClr val="002060"/>
                </a:solidFill>
                <a:effectLst/>
              </a:rPr>
              <a:t>р </a:t>
            </a:r>
            <a:r>
              <a:rPr lang="sr-Latn-RS" sz="2400" i="1" dirty="0">
                <a:solidFill>
                  <a:srgbClr val="002060"/>
                </a:solidFill>
              </a:rPr>
              <a:t>sci. psihol.</a:t>
            </a:r>
            <a:r>
              <a:rPr lang="sr-Cyrl-RS" sz="2400" dirty="0">
                <a:solidFill>
                  <a:srgbClr val="002060"/>
                </a:solidFill>
              </a:rPr>
              <a:t> </a:t>
            </a:r>
            <a:r>
              <a:rPr lang="ru-RU" sz="2400" b="1" i="0" dirty="0">
                <a:solidFill>
                  <a:srgbClr val="002060"/>
                </a:solidFill>
                <a:effectLst/>
              </a:rPr>
              <a:t>Милица Лазић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, научна сарадница Одсека за психологију, Филозофског факултета Универзитета у Новом Саду; Психолошки центар за ментално здравље у заједници </a:t>
            </a:r>
            <a:r>
              <a:rPr lang="sr-Latn-RS" sz="2000" b="0" i="1" dirty="0">
                <a:solidFill>
                  <a:srgbClr val="002060"/>
                </a:solidFill>
                <a:effectLst/>
              </a:rPr>
              <a:t>MentalHub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002060"/>
                </a:solidFill>
                <a:effectLst/>
              </a:rPr>
              <a:t>Светлана Нешић Бајго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, психолог, саветница у Покрајинском заштитнику грађана – омбудсману,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b="1" i="0" dirty="0">
                <a:solidFill>
                  <a:srgbClr val="002060"/>
                </a:solidFill>
                <a:effectLst/>
              </a:rPr>
              <a:t>Теодора Глигорић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, представница младих, Клуб студената психологије „Трансфер“,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</a:rPr>
              <a:t>П</a:t>
            </a:r>
            <a:r>
              <a:rPr lang="ru-RU" sz="2400" i="0" dirty="0" smtClean="0">
                <a:solidFill>
                  <a:srgbClr val="002060"/>
                </a:solidFill>
                <a:effectLst/>
              </a:rPr>
              <a:t>роф</a:t>
            </a:r>
            <a:r>
              <a:rPr lang="ru-RU" sz="2400" i="0" dirty="0">
                <a:solidFill>
                  <a:srgbClr val="002060"/>
                </a:solidFill>
                <a:effectLst/>
              </a:rPr>
              <a:t>. др </a:t>
            </a:r>
            <a:r>
              <a:rPr lang="ru-RU" sz="2400" b="1" i="0" dirty="0">
                <a:solidFill>
                  <a:srgbClr val="002060"/>
                </a:solidFill>
                <a:effectLst/>
              </a:rPr>
              <a:t>Марија Јевтић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, лекар специјалиста хигијене и хумане екологије, Институт за јавно здравље </a:t>
            </a:r>
            <a:r>
              <a:rPr lang="ru-RU" sz="2000" b="0" i="0" dirty="0" smtClean="0">
                <a:solidFill>
                  <a:srgbClr val="002060"/>
                </a:solidFill>
                <a:effectLst/>
              </a:rPr>
              <a:t>Војводине и редовна професорка на Катедри за хигијену Медицинског факултета Универзитета </a:t>
            </a:r>
            <a:r>
              <a:rPr lang="ru-RU" sz="2000" dirty="0">
                <a:solidFill>
                  <a:srgbClr val="002060"/>
                </a:solidFill>
              </a:rPr>
              <a:t>у</a:t>
            </a:r>
            <a:r>
              <a:rPr lang="ru-RU" sz="2000" b="0" i="0" dirty="0" smtClean="0">
                <a:solidFill>
                  <a:srgbClr val="002060"/>
                </a:solidFill>
                <a:effectLst/>
              </a:rPr>
              <a:t> Н. Саду,</a:t>
            </a:r>
            <a:endParaRPr lang="ru-RU" sz="2000" b="0" i="0" dirty="0">
              <a:solidFill>
                <a:srgbClr val="002060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i="0" dirty="0">
                <a:solidFill>
                  <a:srgbClr val="C00000"/>
                </a:solidFill>
                <a:effectLst/>
              </a:rPr>
              <a:t>Драгица Јовишевић Поповић</a:t>
            </a:r>
            <a:r>
              <a:rPr lang="ru-RU" sz="2400" b="1" i="0" dirty="0">
                <a:solidFill>
                  <a:srgbClr val="002060"/>
                </a:solidFill>
                <a:effectLst/>
              </a:rPr>
              <a:t>, </a:t>
            </a:r>
            <a:r>
              <a:rPr lang="ru-RU" sz="2000" i="0" dirty="0">
                <a:solidFill>
                  <a:srgbClr val="002060"/>
                </a:solidFill>
                <a:effectLst/>
              </a:rPr>
              <a:t>психолошкиња</a:t>
            </a:r>
            <a:r>
              <a:rPr lang="ru-RU" sz="2400" b="1" i="0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b="0" i="0" dirty="0">
                <a:solidFill>
                  <a:srgbClr val="002060"/>
                </a:solidFill>
                <a:effectLst/>
              </a:rPr>
              <a:t>Института за јавно здравље Војводине, </a:t>
            </a:r>
            <a:r>
              <a:rPr lang="ru-RU" sz="2000" b="0" i="0" dirty="0" smtClean="0">
                <a:solidFill>
                  <a:srgbClr val="C00000"/>
                </a:solidFill>
                <a:effectLst/>
              </a:rPr>
              <a:t>координаторка </a:t>
            </a:r>
            <a:r>
              <a:rPr lang="sr-Cyrl-RS" sz="2000" dirty="0">
                <a:solidFill>
                  <a:srgbClr val="C00000"/>
                </a:solidFill>
              </a:rPr>
              <a:t>и иницијаторка </a:t>
            </a:r>
            <a:r>
              <a:rPr lang="ru-RU" sz="2000" b="0" i="0" dirty="0">
                <a:solidFill>
                  <a:srgbClr val="C00000"/>
                </a:solidFill>
                <a:effectLst/>
              </a:rPr>
              <a:t>Фестивала менталног </a:t>
            </a:r>
            <a:r>
              <a:rPr lang="ru-RU" sz="2000" b="0" i="0" dirty="0" smtClean="0">
                <a:solidFill>
                  <a:srgbClr val="C00000"/>
                </a:solidFill>
                <a:effectLst/>
              </a:rPr>
              <a:t>здравља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solidFill>
                  <a:srgbClr val="002060"/>
                </a:solidFill>
              </a:rPr>
              <a:t>Др </a:t>
            </a:r>
            <a:r>
              <a:rPr lang="sr-Latn-RS" sz="2400" i="1" dirty="0">
                <a:solidFill>
                  <a:srgbClr val="002060"/>
                </a:solidFill>
              </a:rPr>
              <a:t>sci. med.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Снежана Укропина</a:t>
            </a:r>
            <a:r>
              <a:rPr lang="ru-RU" sz="2000" dirty="0">
                <a:solidFill>
                  <a:srgbClr val="002060"/>
                </a:solidFill>
              </a:rPr>
              <a:t>, лекар специјалиста социјалне медицине, начелница Центра за промоцију здравља Института за јавно здравље Војводине,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000" b="0" i="0" dirty="0">
              <a:solidFill>
                <a:srgbClr val="C00000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5188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96" y="42223"/>
            <a:ext cx="3025060" cy="665389"/>
          </a:xfrm>
        </p:spPr>
        <p:txBody>
          <a:bodyPr>
            <a:noAutofit/>
          </a:bodyPr>
          <a:lstStyle/>
          <a:p>
            <a:r>
              <a:rPr lang="sr-Cyrl-RS" b="1" dirty="0">
                <a:solidFill>
                  <a:schemeClr val="accent6"/>
                </a:solidFill>
                <a:latin typeface="+mn-lt"/>
              </a:rPr>
              <a:t>РЕЗУЛТАТИ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086" y="707612"/>
            <a:ext cx="11977914" cy="63027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Latn-RS" sz="2200" b="1" dirty="0">
                <a:solidFill>
                  <a:srgbClr val="002060"/>
                </a:solidFill>
              </a:rPr>
              <a:t>ФМЗ покрећe важне друштвене теме</a:t>
            </a:r>
            <a:r>
              <a:rPr lang="sr-Cyrl-RS" sz="2200" b="1" dirty="0">
                <a:solidFill>
                  <a:srgbClr val="002060"/>
                </a:solidFill>
              </a:rPr>
              <a:t>, </a:t>
            </a:r>
            <a:r>
              <a:rPr lang="sr-Latn-RS" sz="2200" b="1" dirty="0">
                <a:solidFill>
                  <a:srgbClr val="002060"/>
                </a:solidFill>
              </a:rPr>
              <a:t>преиспитујe стање менталног здравља у друштву и ресурс</a:t>
            </a:r>
            <a:r>
              <a:rPr lang="sr-Cyrl-RS" sz="2200" b="1" dirty="0">
                <a:solidFill>
                  <a:srgbClr val="002060"/>
                </a:solidFill>
              </a:rPr>
              <a:t>е</a:t>
            </a:r>
            <a:r>
              <a:rPr lang="sr-Latn-RS" sz="2200" b="1" dirty="0">
                <a:solidFill>
                  <a:srgbClr val="002060"/>
                </a:solidFill>
              </a:rPr>
              <a:t> за његово унапређење.</a:t>
            </a:r>
            <a:endParaRPr lang="sr-Cyrl-RS" sz="2200" b="1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r-Cyrl-RS" sz="1600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2200" b="1" dirty="0">
                <a:solidFill>
                  <a:srgbClr val="002060"/>
                </a:solidFill>
              </a:rPr>
              <a:t>За становнике се стварају прилике да </a:t>
            </a:r>
            <a:r>
              <a:rPr lang="ru-RU" sz="2200" b="1" dirty="0">
                <a:solidFill>
                  <a:srgbClr val="002060"/>
                </a:solidFill>
              </a:rPr>
              <a:t>бесплатно искусе психолошке и креативне садржаје, упознају се са услугама система здравствене, социјалне заштите, образовања, културе и др. од значаја за ментално здравље, као и цивилним иницијативама</a:t>
            </a:r>
            <a:r>
              <a:rPr lang="sr-Cyrl-RS" sz="2200" b="1" dirty="0">
                <a:solidFill>
                  <a:srgbClr val="002060"/>
                </a:solidFill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r-Cyrl-RS" sz="16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r-Cyrl-RS" sz="2200" b="1" dirty="0">
                <a:solidFill>
                  <a:srgbClr val="002060"/>
                </a:solidFill>
              </a:rPr>
              <a:t>медијска промоција (мас-медији и друштвене мреже)</a:t>
            </a:r>
            <a:endParaRPr lang="en-US" sz="2200" b="1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r-Latn-RS" sz="2200" b="1" dirty="0">
                <a:solidFill>
                  <a:srgbClr val="002060"/>
                </a:solidFill>
              </a:rPr>
              <a:t>трибине, округл</a:t>
            </a:r>
            <a:r>
              <a:rPr lang="sr-Cyrl-RS" sz="2200" b="1" dirty="0">
                <a:solidFill>
                  <a:srgbClr val="002060"/>
                </a:solidFill>
              </a:rPr>
              <a:t>и</a:t>
            </a:r>
            <a:r>
              <a:rPr lang="sr-Latn-RS" sz="2200" b="1" dirty="0">
                <a:solidFill>
                  <a:srgbClr val="002060"/>
                </a:solidFill>
              </a:rPr>
              <a:t> столов</a:t>
            </a:r>
            <a:r>
              <a:rPr lang="sr-Cyrl-RS" sz="2200" b="1" dirty="0">
                <a:solidFill>
                  <a:srgbClr val="002060"/>
                </a:solidFill>
              </a:rPr>
              <a:t>и</a:t>
            </a:r>
            <a:r>
              <a:rPr lang="sr-Latn-RS" sz="2200" b="1" dirty="0">
                <a:solidFill>
                  <a:srgbClr val="002060"/>
                </a:solidFill>
              </a:rPr>
              <a:t>, предавања са дискусијом</a:t>
            </a:r>
            <a:r>
              <a:rPr lang="sr-Latn-RS" sz="2200" dirty="0">
                <a:solidFill>
                  <a:srgbClr val="002060"/>
                </a:solidFill>
              </a:rPr>
              <a:t>,</a:t>
            </a:r>
            <a:r>
              <a:rPr lang="sr-Cyrl-RS" sz="2200" b="1" dirty="0">
                <a:solidFill>
                  <a:srgbClr val="002060"/>
                </a:solidFill>
              </a:rPr>
              <a:t> едукације</a:t>
            </a:r>
            <a:endParaRPr lang="sr-Cyrl-RS" sz="22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r-Latn-RS" sz="2200" b="1" dirty="0">
                <a:solidFill>
                  <a:srgbClr val="002060"/>
                </a:solidFill>
              </a:rPr>
              <a:t>радионице</a:t>
            </a:r>
            <a:r>
              <a:rPr lang="sr-Latn-RS" sz="2200" dirty="0">
                <a:solidFill>
                  <a:srgbClr val="002060"/>
                </a:solidFill>
              </a:rPr>
              <a:t> </a:t>
            </a:r>
            <a:endParaRPr lang="sr-Cyrl-RS" sz="22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r-Latn-RS" sz="2200" b="1" dirty="0">
                <a:solidFill>
                  <a:srgbClr val="002060"/>
                </a:solidFill>
              </a:rPr>
              <a:t>културни</a:t>
            </a:r>
            <a:r>
              <a:rPr lang="sr-Cyrl-RS" sz="2200" b="1" dirty="0">
                <a:solidFill>
                  <a:srgbClr val="002060"/>
                </a:solidFill>
              </a:rPr>
              <a:t>и</a:t>
            </a:r>
            <a:r>
              <a:rPr lang="sr-Latn-RS" sz="2200" b="1" dirty="0">
                <a:solidFill>
                  <a:srgbClr val="002060"/>
                </a:solidFill>
              </a:rPr>
              <a:t> догађај</a:t>
            </a:r>
            <a:r>
              <a:rPr lang="sr-Cyrl-RS" sz="2200" b="1" dirty="0">
                <a:solidFill>
                  <a:srgbClr val="002060"/>
                </a:solidFill>
              </a:rPr>
              <a:t>и</a:t>
            </a:r>
            <a:r>
              <a:rPr lang="sr-Latn-RS" sz="2200" b="1" dirty="0">
                <a:solidFill>
                  <a:srgbClr val="002060"/>
                </a:solidFill>
              </a:rPr>
              <a:t> </a:t>
            </a:r>
            <a:r>
              <a:rPr lang="sr-Latn-RS" sz="2200" dirty="0">
                <a:solidFill>
                  <a:srgbClr val="002060"/>
                </a:solidFill>
              </a:rPr>
              <a:t>(</a:t>
            </a:r>
            <a:r>
              <a:rPr lang="sr-Cyrl-RS" sz="2200" dirty="0">
                <a:solidFill>
                  <a:srgbClr val="002060"/>
                </a:solidFill>
              </a:rPr>
              <a:t>концерти, </a:t>
            </a:r>
            <a:r>
              <a:rPr lang="sr-Latn-RS" sz="2200" dirty="0">
                <a:solidFill>
                  <a:srgbClr val="002060"/>
                </a:solidFill>
              </a:rPr>
              <a:t>представе, прикази књижевних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Latn-RS" sz="2200" dirty="0">
                <a:solidFill>
                  <a:srgbClr val="002060"/>
                </a:solidFill>
              </a:rPr>
              <a:t>    дела за психолошку самопомоћ</a:t>
            </a:r>
            <a:r>
              <a:rPr lang="sr-Cyrl-RS" sz="2200" dirty="0">
                <a:solidFill>
                  <a:srgbClr val="002060"/>
                </a:solidFill>
              </a:rPr>
              <a:t> - „флеш-презентације“</a:t>
            </a:r>
            <a:r>
              <a:rPr lang="sr-Latn-RS" sz="2200" dirty="0">
                <a:solidFill>
                  <a:srgbClr val="002060"/>
                </a:solidFill>
              </a:rPr>
              <a:t>,</a:t>
            </a:r>
            <a:r>
              <a:rPr lang="sr-Cyrl-RS" sz="2200" dirty="0">
                <a:solidFill>
                  <a:srgbClr val="002060"/>
                </a:solidFill>
              </a:rPr>
              <a:t> </a:t>
            </a:r>
            <a:endParaRPr lang="sr-Latn-RS" sz="2200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Latn-RS" sz="2200" dirty="0">
                <a:solidFill>
                  <a:srgbClr val="002060"/>
                </a:solidFill>
              </a:rPr>
              <a:t>    форум-театар, пројекције филмова, изложбе</a:t>
            </a:r>
            <a:r>
              <a:rPr lang="sr-Cyrl-RS" sz="2200" dirty="0">
                <a:solidFill>
                  <a:srgbClr val="002060"/>
                </a:solidFill>
              </a:rPr>
              <a:t>, просторне инсталације</a:t>
            </a:r>
            <a:r>
              <a:rPr lang="sr-Latn-RS" sz="2200" dirty="0">
                <a:solidFill>
                  <a:srgbClr val="002060"/>
                </a:solidFill>
              </a:rPr>
              <a:t>…), </a:t>
            </a:r>
            <a:endParaRPr lang="sr-Cyrl-RS" sz="2200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Latn-RS" sz="2200" dirty="0">
                <a:solidFill>
                  <a:srgbClr val="002060"/>
                </a:solidFill>
              </a:rPr>
              <a:t>-</a:t>
            </a:r>
            <a:r>
              <a:rPr lang="sr-Latn-RS" sz="2200" b="1" dirty="0">
                <a:solidFill>
                  <a:srgbClr val="002060"/>
                </a:solidFill>
              </a:rPr>
              <a:t>  иницијативе за масовну рекреацију</a:t>
            </a:r>
            <a:r>
              <a:rPr lang="sr-Cyrl-RS" sz="2200" b="1" dirty="0">
                <a:solidFill>
                  <a:srgbClr val="002060"/>
                </a:solidFill>
              </a:rPr>
              <a:t>: </a:t>
            </a:r>
            <a:r>
              <a:rPr lang="sr-Cyrl-RS" sz="2200" dirty="0">
                <a:solidFill>
                  <a:srgbClr val="002060"/>
                </a:solidFill>
              </a:rPr>
              <a:t>планинарење, вожња бициклом, вежбање на отвореном...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r-Latn-RS" sz="2200" b="1" dirty="0">
                <a:solidFill>
                  <a:srgbClr val="002060"/>
                </a:solidFill>
                <a:highlight>
                  <a:srgbClr val="FF00FF"/>
                </a:highlight>
              </a:rPr>
              <a:t>конкурс</a:t>
            </a:r>
            <a:r>
              <a:rPr lang="sr-Cyrl-RS" sz="2200" b="1" dirty="0">
                <a:solidFill>
                  <a:srgbClr val="002060"/>
                </a:solidFill>
                <a:highlight>
                  <a:srgbClr val="FF00FF"/>
                </a:highlight>
              </a:rPr>
              <a:t>и</a:t>
            </a:r>
            <a:r>
              <a:rPr lang="sr-Latn-RS" sz="2200" b="1" dirty="0">
                <a:solidFill>
                  <a:srgbClr val="002060"/>
                </a:solidFill>
                <a:highlight>
                  <a:srgbClr val="FF00FF"/>
                </a:highlight>
              </a:rPr>
              <a:t> стваралаштва</a:t>
            </a:r>
            <a:r>
              <a:rPr lang="sr-Cyrl-RS" sz="2200" b="1" dirty="0">
                <a:solidFill>
                  <a:srgbClr val="002060"/>
                </a:solidFill>
                <a:highlight>
                  <a:srgbClr val="FF00FF"/>
                </a:highlight>
              </a:rPr>
              <a:t> </a:t>
            </a:r>
            <a:r>
              <a:rPr lang="sr-Cyrl-RS" sz="2200" b="1" dirty="0">
                <a:solidFill>
                  <a:srgbClr val="002060"/>
                </a:solidFill>
              </a:rPr>
              <a:t>и уметничког извођења </a:t>
            </a:r>
            <a:r>
              <a:rPr lang="sr-Cyrl-RS" sz="2200" dirty="0">
                <a:solidFill>
                  <a:srgbClr val="002060"/>
                </a:solidFill>
              </a:rPr>
              <a:t>(ликовни, литерарни, фото-приче</a:t>
            </a:r>
            <a:r>
              <a:rPr lang="sr-Latn-RS" sz="2200" dirty="0">
                <a:solidFill>
                  <a:srgbClr val="002060"/>
                </a:solidFill>
              </a:rPr>
              <a:t>...</a:t>
            </a:r>
            <a:r>
              <a:rPr lang="sr-Cyrl-RS" sz="2200" dirty="0">
                <a:solidFill>
                  <a:srgbClr val="002060"/>
                </a:solidFill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r-Latn-RS" sz="2200" b="1" dirty="0">
                <a:solidFill>
                  <a:srgbClr val="002060"/>
                </a:solidFill>
              </a:rPr>
              <a:t>уличне акције</a:t>
            </a:r>
            <a:r>
              <a:rPr lang="sr-Cyrl-RS" sz="2200" b="1" dirty="0">
                <a:solidFill>
                  <a:srgbClr val="002060"/>
                </a:solidFill>
              </a:rPr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sr-Cyrl-RS" sz="2200" b="1" dirty="0">
                <a:solidFill>
                  <a:srgbClr val="002060"/>
                </a:solidFill>
              </a:rPr>
              <a:t>квизови</a:t>
            </a:r>
            <a:r>
              <a:rPr lang="sr-Latn-RS" sz="2200" b="1" dirty="0">
                <a:solidFill>
                  <a:srgbClr val="002060"/>
                </a:solidFill>
              </a:rPr>
              <a:t> </a:t>
            </a:r>
            <a:r>
              <a:rPr lang="sr-Latn-RS" sz="2200" dirty="0">
                <a:solidFill>
                  <a:srgbClr val="002060"/>
                </a:solidFill>
              </a:rPr>
              <a:t>и друге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sr-Cyrl-RS" sz="2200" dirty="0">
                <a:solidFill>
                  <a:srgbClr val="002060"/>
                </a:solidFill>
              </a:rPr>
              <a:t>врсте акција у заједници.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9358" y="139284"/>
            <a:ext cx="557601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sr-Cyrl-RS" sz="2400" b="1" dirty="0" smtClean="0">
                <a:solidFill>
                  <a:schemeClr val="bg1"/>
                </a:solidFill>
                <a:latin typeface="+mj-lt"/>
              </a:rPr>
              <a:t>Програм ФМЗ: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://izjzv.org.rs/app/FMZ/</a:t>
            </a:r>
          </a:p>
        </p:txBody>
      </p:sp>
      <p:pic>
        <p:nvPicPr>
          <p:cNvPr id="4100" name="Picture 4" descr="Можда је илустрација на којој је текст">
            <a:extLst>
              <a:ext uri="{FF2B5EF4-FFF2-40B4-BE49-F238E27FC236}">
                <a16:creationId xmlns:a16="http://schemas.microsoft.com/office/drawing/2014/main" id="{45FD892D-1CD9-84EA-7364-1DBE79A30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1" r="48178" b="36481"/>
          <a:stretch/>
        </p:blipFill>
        <p:spPr bwMode="auto">
          <a:xfrm>
            <a:off x="7898550" y="5599090"/>
            <a:ext cx="1270850" cy="12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Можда је илустрација на којој је текст">
            <a:extLst>
              <a:ext uri="{FF2B5EF4-FFF2-40B4-BE49-F238E27FC236}">
                <a16:creationId xmlns:a16="http://schemas.microsoft.com/office/drawing/2014/main" id="{6E43727E-FFD1-135D-E5AE-0171B021E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3" t="20185" r="3054" b="51575"/>
          <a:stretch/>
        </p:blipFill>
        <p:spPr bwMode="auto">
          <a:xfrm>
            <a:off x="10655300" y="5524500"/>
            <a:ext cx="1515921" cy="13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Можда је илустрација на којој је текст">
            <a:extLst>
              <a:ext uri="{FF2B5EF4-FFF2-40B4-BE49-F238E27FC236}">
                <a16:creationId xmlns:a16="http://schemas.microsoft.com/office/drawing/2014/main" id="{A44B01A7-A4C5-067A-A17E-4C5AC0B62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58" t="54369" r="3127" b="14057"/>
          <a:stretch/>
        </p:blipFill>
        <p:spPr bwMode="auto">
          <a:xfrm>
            <a:off x="9381963" y="5638800"/>
            <a:ext cx="1215542" cy="126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Можда је цртеж на ком је текст који гласи „10. oktobar, Svetski dan mentalnog zdravlja Festival mentalnog zdravlja EMPÁTIJA. Festival -ZORAVIJA Ment Mentalnog SOS trebas ਤ EMPA TIJA tu sam za tebe! H MENTALNOG ZDRAVLJA иHcTиTyT3a JABHO 3ApaBлe BoBoAиHe Dan HoBи caA 6orAaH wynyT HoBиcaA“">
            <a:extLst>
              <a:ext uri="{FF2B5EF4-FFF2-40B4-BE49-F238E27FC236}">
                <a16:creationId xmlns:a16="http://schemas.microsoft.com/office/drawing/2014/main" id="{10BFC8B2-B1A0-44CE-8AF2-63E361A19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0" t="28518" r="8272" b="46204"/>
          <a:stretch/>
        </p:blipFill>
        <p:spPr bwMode="auto">
          <a:xfrm>
            <a:off x="6880007" y="5638800"/>
            <a:ext cx="1159538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Можда је илустрација на којој је дугме и текст">
            <a:extLst>
              <a:ext uri="{FF2B5EF4-FFF2-40B4-BE49-F238E27FC236}">
                <a16:creationId xmlns:a16="http://schemas.microsoft.com/office/drawing/2014/main" id="{8142529C-CCF1-AC0C-7539-B3FF3AC7B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1" t="66626" r="32905" b="11203"/>
          <a:stretch/>
        </p:blipFill>
        <p:spPr bwMode="auto">
          <a:xfrm>
            <a:off x="8522927" y="2705100"/>
            <a:ext cx="1641832" cy="163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Можда је илустрација на којој је дугме и текст">
            <a:extLst>
              <a:ext uri="{FF2B5EF4-FFF2-40B4-BE49-F238E27FC236}">
                <a16:creationId xmlns:a16="http://schemas.microsoft.com/office/drawing/2014/main" id="{70E2DDF2-C993-9621-4B36-5CA0709E6A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9" t="43704" r="7755" b="33241"/>
          <a:stretch/>
        </p:blipFill>
        <p:spPr bwMode="auto">
          <a:xfrm>
            <a:off x="10263414" y="2791194"/>
            <a:ext cx="17145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1D8B9AD3-92A2-337C-4835-459DF0C59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14903" r="60713" b="60629"/>
          <a:stretch/>
        </p:blipFill>
        <p:spPr bwMode="auto">
          <a:xfrm>
            <a:off x="5646491" y="5549768"/>
            <a:ext cx="1175721" cy="12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304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52" y="228123"/>
            <a:ext cx="8359011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800" b="1" dirty="0">
                <a:solidFill>
                  <a:srgbClr val="002060"/>
                </a:solidFill>
              </a:rPr>
              <a:t>ФМЗ социјално-маркетиншким приступом оснажује критичку здравствену писменост заједнице</a:t>
            </a:r>
            <a:r>
              <a:rPr lang="sr-Cyrl-RS" sz="2800" b="1" dirty="0">
                <a:solidFill>
                  <a:srgbClr val="002060"/>
                </a:solidFill>
              </a:rPr>
              <a:t> о менталном здрављу:</a:t>
            </a:r>
          </a:p>
          <a:p>
            <a:r>
              <a:rPr lang="sr-Cyrl-RS" sz="1600" b="1" dirty="0">
                <a:solidFill>
                  <a:srgbClr val="002060"/>
                </a:solidFill>
              </a:rPr>
              <a:t> </a:t>
            </a:r>
            <a:endParaRPr lang="sr-Cyrl-RS" sz="1050" b="1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sr-Cyrl-RS" sz="2800" dirty="0">
                <a:solidFill>
                  <a:srgbClr val="002060"/>
                </a:solidFill>
              </a:rPr>
              <a:t>Најавни </a:t>
            </a:r>
            <a:r>
              <a:rPr lang="sr-Latn-RS" sz="2800" dirty="0">
                <a:solidFill>
                  <a:srgbClr val="002060"/>
                </a:solidFill>
              </a:rPr>
              <a:t>плакат</a:t>
            </a:r>
            <a:r>
              <a:rPr lang="sr-Cyrl-RS" sz="2800" dirty="0">
                <a:solidFill>
                  <a:srgbClr val="002060"/>
                </a:solidFill>
              </a:rPr>
              <a:t>и</a:t>
            </a:r>
          </a:p>
          <a:p>
            <a:pPr marL="342900" indent="-342900">
              <a:buFontTx/>
              <a:buChar char="-"/>
            </a:pPr>
            <a:r>
              <a:rPr lang="sr-Cyrl-RS" sz="2800" dirty="0">
                <a:solidFill>
                  <a:srgbClr val="002060"/>
                </a:solidFill>
              </a:rPr>
              <a:t>Медијске најаве, саопштења, конференције за медије, прилози, изјаве, гостовања...</a:t>
            </a:r>
          </a:p>
          <a:p>
            <a:pPr marL="342900" indent="-342900">
              <a:buFontTx/>
              <a:buChar char="-"/>
            </a:pPr>
            <a:r>
              <a:rPr lang="sr-Cyrl-RS" sz="2800" dirty="0">
                <a:solidFill>
                  <a:srgbClr val="002060"/>
                </a:solidFill>
              </a:rPr>
              <a:t>Интернет, Фејсбук и Инстаграм страница ФМЗ</a:t>
            </a:r>
          </a:p>
          <a:p>
            <a:pPr marL="342900" indent="-342900">
              <a:buFontTx/>
              <a:buChar char="-"/>
            </a:pPr>
            <a:r>
              <a:rPr lang="sr-Cyrl-RS" sz="2800" dirty="0">
                <a:solidFill>
                  <a:srgbClr val="002060"/>
                </a:solidFill>
              </a:rPr>
              <a:t>В</a:t>
            </a:r>
            <a:r>
              <a:rPr lang="sr-Latn-RS" sz="2800" dirty="0">
                <a:solidFill>
                  <a:srgbClr val="002060"/>
                </a:solidFill>
              </a:rPr>
              <a:t>изуал</a:t>
            </a:r>
            <a:r>
              <a:rPr lang="sr-Cyrl-RS" sz="2800" dirty="0">
                <a:solidFill>
                  <a:srgbClr val="002060"/>
                </a:solidFill>
              </a:rPr>
              <a:t>и</a:t>
            </a:r>
            <a:r>
              <a:rPr lang="sr-Latn-RS" sz="2800" dirty="0">
                <a:solidFill>
                  <a:srgbClr val="002060"/>
                </a:solidFill>
              </a:rPr>
              <a:t> за друштвене мреже, </a:t>
            </a:r>
            <a:r>
              <a:rPr lang="en-GB" sz="2800" i="1" dirty="0">
                <a:solidFill>
                  <a:srgbClr val="002060"/>
                </a:solidFill>
              </a:rPr>
              <a:t>live-stream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sr-Cyrl-RS" sz="2800" dirty="0">
                <a:solidFill>
                  <a:srgbClr val="002060"/>
                </a:solidFill>
              </a:rPr>
              <a:t>и снимци</a:t>
            </a:r>
          </a:p>
          <a:p>
            <a:pPr marL="342900" indent="-342900">
              <a:buFontTx/>
              <a:buChar char="-"/>
            </a:pPr>
            <a:r>
              <a:rPr lang="sr-Cyrl-RS" sz="2800" dirty="0">
                <a:solidFill>
                  <a:srgbClr val="002060"/>
                </a:solidFill>
              </a:rPr>
              <a:t>Л</a:t>
            </a:r>
            <a:r>
              <a:rPr lang="sr-Latn-RS" sz="2800" dirty="0">
                <a:solidFill>
                  <a:srgbClr val="002060"/>
                </a:solidFill>
              </a:rPr>
              <a:t>е</a:t>
            </a:r>
            <a:r>
              <a:rPr lang="sr-Cyrl-RS" sz="2800" dirty="0">
                <a:solidFill>
                  <a:srgbClr val="002060"/>
                </a:solidFill>
              </a:rPr>
              <a:t>ци, просторни „банери“, о</a:t>
            </a:r>
            <a:r>
              <a:rPr lang="sr-Latn-RS" sz="2800" dirty="0">
                <a:solidFill>
                  <a:srgbClr val="002060"/>
                </a:solidFill>
              </a:rPr>
              <a:t>бележивач</a:t>
            </a:r>
            <a:r>
              <a:rPr lang="sr-Cyrl-RS" sz="2800" dirty="0">
                <a:solidFill>
                  <a:srgbClr val="002060"/>
                </a:solidFill>
              </a:rPr>
              <a:t>и</a:t>
            </a:r>
            <a:r>
              <a:rPr lang="sr-Latn-RS" sz="2800" dirty="0">
                <a:solidFill>
                  <a:srgbClr val="002060"/>
                </a:solidFill>
              </a:rPr>
              <a:t> за књиге</a:t>
            </a:r>
            <a:r>
              <a:rPr lang="sr-Cyrl-RS" sz="2800" dirty="0">
                <a:solidFill>
                  <a:srgbClr val="002060"/>
                </a:solidFill>
              </a:rPr>
              <a:t>, налепнице</a:t>
            </a:r>
            <a:r>
              <a:rPr lang="en-GB" sz="2800" dirty="0">
                <a:solidFill>
                  <a:srgbClr val="002060"/>
                </a:solidFill>
              </a:rPr>
              <a:t>…</a:t>
            </a:r>
            <a:endParaRPr lang="sr-Cyrl-RS" sz="28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sr-Cyrl-RS" sz="2800" dirty="0">
                <a:solidFill>
                  <a:srgbClr val="002060"/>
                </a:solidFill>
              </a:rPr>
              <a:t>Наградни конкурси за етичко извештавање у медијима о менталном здрављу</a:t>
            </a:r>
          </a:p>
          <a:p>
            <a:pPr marL="342900" indent="-342900">
              <a:buFontTx/>
              <a:buChar char="-"/>
            </a:pPr>
            <a:r>
              <a:rPr lang="sr-Cyrl-RS" sz="2800" dirty="0">
                <a:solidFill>
                  <a:srgbClr val="002060"/>
                </a:solidFill>
              </a:rPr>
              <a:t>Наградни конкурси за најбоље ученичке плакате </a:t>
            </a:r>
            <a:r>
              <a:rPr lang="sr-Cyrl-RS" sz="2800" dirty="0" smtClean="0">
                <a:solidFill>
                  <a:srgbClr val="002060"/>
                </a:solidFill>
              </a:rPr>
              <a:t>и „стикере“на </a:t>
            </a:r>
            <a:r>
              <a:rPr lang="sr-Cyrl-RS" sz="2800" dirty="0">
                <a:solidFill>
                  <a:srgbClr val="002060"/>
                </a:solidFill>
              </a:rPr>
              <a:t>теме ФМЗ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sr-Cyrl-RS" sz="2800" dirty="0">
                <a:solidFill>
                  <a:srgbClr val="002060"/>
                </a:solidFill>
              </a:rPr>
              <a:t>итд.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4927" y="1398427"/>
            <a:ext cx="365401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https://izjzv.org.rs/app/FMZ/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70" t="8272" r="23333" b="16544"/>
          <a:stretch/>
        </p:blipFill>
        <p:spPr>
          <a:xfrm>
            <a:off x="10198100" y="318816"/>
            <a:ext cx="1993900" cy="1576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19" t="7356" r="16197" b="3756"/>
          <a:stretch/>
        </p:blipFill>
        <p:spPr>
          <a:xfrm>
            <a:off x="10148277" y="2035828"/>
            <a:ext cx="2002450" cy="1490293"/>
          </a:xfrm>
          <a:prstGeom prst="rect">
            <a:avLst/>
          </a:prstGeom>
        </p:spPr>
      </p:pic>
      <p:pic>
        <p:nvPicPr>
          <p:cNvPr id="3074" name="Picture 2" descr="На слици може бити: ‎кларинет, труба, хармоника, виолина и ‎текст који гласи „‎KONCERT ORKESTRA HARMONIKA AKUDUNS &quot;SONJA MARINKOVIĆ&quot; 19.10.2023. سسப .I 20.30- 21.00 ČAS OPENS/BULEVAR DESPOTA STEFANA 5 NOVI SAD FESTIVAL MENTALNOG ZDRAVLJA IPENS иHcTиTyT Ho3ApaBлbe BoBoAиHe‎“‎‎">
            <a:extLst>
              <a:ext uri="{FF2B5EF4-FFF2-40B4-BE49-F238E27FC236}">
                <a16:creationId xmlns:a16="http://schemas.microsoft.com/office/drawing/2014/main" id="{CBAD3363-0A4B-08D8-7CF2-62D0DF9A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530" y="5776148"/>
            <a:ext cx="1912982" cy="99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На слици може бити: једна или више особа и текст">
            <a:extLst>
              <a:ext uri="{FF2B5EF4-FFF2-40B4-BE49-F238E27FC236}">
                <a16:creationId xmlns:a16="http://schemas.microsoft.com/office/drawing/2014/main" id="{ADB16886-60E2-89BE-0503-DC49FCD92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/>
          <a:stretch/>
        </p:blipFill>
        <p:spPr bwMode="auto">
          <a:xfrm>
            <a:off x="8180806" y="2037158"/>
            <a:ext cx="1931988" cy="11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Можда је илустрација на којој је троми лори и текст">
            <a:extLst>
              <a:ext uri="{FF2B5EF4-FFF2-40B4-BE49-F238E27FC236}">
                <a16:creationId xmlns:a16="http://schemas.microsoft.com/office/drawing/2014/main" id="{89F9FD49-3145-0674-A7FE-834300AE3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/>
          <a:stretch/>
        </p:blipFill>
        <p:spPr bwMode="auto">
          <a:xfrm rot="20102442">
            <a:off x="8115250" y="634754"/>
            <a:ext cx="1963450" cy="112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На слици може бити: текст">
            <a:extLst>
              <a:ext uri="{FF2B5EF4-FFF2-40B4-BE49-F238E27FC236}">
                <a16:creationId xmlns:a16="http://schemas.microsoft.com/office/drawing/2014/main" id="{32207EFF-21F1-4B1C-BD7E-8C722FAEA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692" y="4720144"/>
            <a:ext cx="1942751" cy="101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На слици може бити: мапа и текст">
            <a:extLst>
              <a:ext uri="{FF2B5EF4-FFF2-40B4-BE49-F238E27FC236}">
                <a16:creationId xmlns:a16="http://schemas.microsoft.com/office/drawing/2014/main" id="{D599B0C0-38BA-2574-9E21-B1742F1E1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315" y="3645154"/>
            <a:ext cx="1939412" cy="101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Фејсбук – пријавите се или се региструјте">
            <a:extLst>
              <a:ext uri="{FF2B5EF4-FFF2-40B4-BE49-F238E27FC236}">
                <a16:creationId xmlns:a16="http://schemas.microsoft.com/office/drawing/2014/main" id="{193E0995-5409-DA69-6DF4-DE53A4A22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754" y="135188"/>
            <a:ext cx="367255" cy="3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Instagram - Apps on Google Play">
            <a:extLst>
              <a:ext uri="{FF2B5EF4-FFF2-40B4-BE49-F238E27FC236}">
                <a16:creationId xmlns:a16="http://schemas.microsoft.com/office/drawing/2014/main" id="{E89514AD-7F35-B180-AA0B-2352A2451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363" y="1992165"/>
            <a:ext cx="328052" cy="32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estival mentalnog zdravlja (@festivalmentalnogzdravlja) • Instagram photos  and videos">
            <a:extLst>
              <a:ext uri="{FF2B5EF4-FFF2-40B4-BE49-F238E27FC236}">
                <a16:creationId xmlns:a16="http://schemas.microsoft.com/office/drawing/2014/main" id="{8433A30D-BE34-4F2D-4346-71A2321F6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412" y="463164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109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27" y="44245"/>
            <a:ext cx="10515600" cy="899652"/>
          </a:xfrm>
        </p:spPr>
        <p:txBody>
          <a:bodyPr>
            <a:normAutofit fontScale="90000"/>
          </a:bodyPr>
          <a:lstStyle/>
          <a:p>
            <a:r>
              <a:rPr lang="sr-Latn-RS" b="1" dirty="0">
                <a:solidFill>
                  <a:srgbClr val="002060"/>
                </a:solidFill>
                <a:latin typeface="+mn-lt"/>
              </a:rPr>
              <a:t>Мреж</a:t>
            </a:r>
            <a:r>
              <a:rPr lang="sr-Cyrl-RS" b="1" dirty="0">
                <a:solidFill>
                  <a:srgbClr val="002060"/>
                </a:solidFill>
                <a:latin typeface="+mn-lt"/>
              </a:rPr>
              <a:t>а</a:t>
            </a:r>
            <a:r>
              <a:rPr lang="sr-Latn-RS" b="1" dirty="0">
                <a:solidFill>
                  <a:srgbClr val="002060"/>
                </a:solidFill>
                <a:latin typeface="+mn-lt"/>
              </a:rPr>
              <a:t> за боље ментално здравље</a:t>
            </a:r>
            <a:r>
              <a:rPr lang="sr-Cyrl-RS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sr-Latn-RS" b="1" dirty="0">
                <a:solidFill>
                  <a:srgbClr val="002060"/>
                </a:solidFill>
                <a:latin typeface="+mn-lt"/>
              </a:rPr>
              <a:t>“Карика”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576" y="1087326"/>
            <a:ext cx="9310123" cy="541507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400" dirty="0">
                <a:solidFill>
                  <a:srgbClr val="002060"/>
                </a:solidFill>
              </a:rPr>
              <a:t>Неформална мрежа, о</a:t>
            </a:r>
            <a:r>
              <a:rPr lang="sr-Latn-RS" sz="2400" dirty="0">
                <a:solidFill>
                  <a:srgbClr val="002060"/>
                </a:solidFill>
              </a:rPr>
              <a:t>сн</a:t>
            </a:r>
            <a:r>
              <a:rPr lang="sr-Cyrl-RS" sz="2400" dirty="0">
                <a:solidFill>
                  <a:srgbClr val="002060"/>
                </a:solidFill>
              </a:rPr>
              <a:t>ована</a:t>
            </a:r>
            <a:r>
              <a:rPr lang="en-US" sz="2400" dirty="0">
                <a:solidFill>
                  <a:srgbClr val="002060"/>
                </a:solidFill>
              </a:rPr>
              <a:t> 201</a:t>
            </a:r>
            <a:r>
              <a:rPr lang="sr-Cyrl-RS" sz="2400" dirty="0">
                <a:solidFill>
                  <a:srgbClr val="002060"/>
                </a:solidFill>
              </a:rPr>
              <a:t>8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  <a:r>
              <a:rPr lang="sr-Cyrl-RS" sz="2400" dirty="0">
                <a:solidFill>
                  <a:srgbClr val="002060"/>
                </a:solidFill>
              </a:rPr>
              <a:t>године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400" dirty="0">
                <a:solidFill>
                  <a:srgbClr val="002060"/>
                </a:solidFill>
              </a:rPr>
              <a:t>О</a:t>
            </a:r>
            <a:r>
              <a:rPr lang="sr-Latn-RS" sz="2400" dirty="0">
                <a:solidFill>
                  <a:srgbClr val="002060"/>
                </a:solidFill>
              </a:rPr>
              <a:t>купља десетине установа и организација цивилног друштва  које</a:t>
            </a:r>
            <a:endParaRPr lang="sr-Cyrl-RS" sz="2400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Latn-RS" sz="2400" dirty="0">
                <a:solidFill>
                  <a:srgbClr val="002060"/>
                </a:solidFill>
              </a:rPr>
              <a:t> </a:t>
            </a:r>
            <a:r>
              <a:rPr lang="sr-Cyrl-RS" sz="2400" dirty="0">
                <a:solidFill>
                  <a:srgbClr val="002060"/>
                </a:solidFill>
              </a:rPr>
              <a:t>  </a:t>
            </a:r>
            <a:r>
              <a:rPr lang="sr-Latn-RS" sz="2400" dirty="0">
                <a:solidFill>
                  <a:srgbClr val="002060"/>
                </a:solidFill>
              </a:rPr>
              <a:t>се дугорочно препознају у области унапређења менталног</a:t>
            </a:r>
            <a:r>
              <a:rPr lang="sr-Cyrl-RS" sz="2400" dirty="0">
                <a:solidFill>
                  <a:srgbClr val="002060"/>
                </a:solidFill>
              </a:rPr>
              <a:t> </a:t>
            </a:r>
            <a:r>
              <a:rPr lang="sr-Latn-RS" sz="2400" dirty="0">
                <a:solidFill>
                  <a:srgbClr val="002060"/>
                </a:solidFill>
              </a:rPr>
              <a:t>здравља </a:t>
            </a:r>
            <a:endParaRPr lang="sr-Cyrl-RS" sz="2400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2400" dirty="0">
                <a:solidFill>
                  <a:srgbClr val="002060"/>
                </a:solidFill>
              </a:rPr>
              <a:t>   </a:t>
            </a:r>
            <a:r>
              <a:rPr lang="sr-Latn-RS" sz="2400" dirty="0">
                <a:solidFill>
                  <a:srgbClr val="002060"/>
                </a:solidFill>
              </a:rPr>
              <a:t>становништва, кроз различите приступе промоције </a:t>
            </a:r>
            <a:r>
              <a:rPr lang="sr-Cyrl-RS" sz="2400" dirty="0">
                <a:solidFill>
                  <a:srgbClr val="002060"/>
                </a:solidFill>
              </a:rPr>
              <a:t>менталног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2400" dirty="0">
                <a:solidFill>
                  <a:srgbClr val="002060"/>
                </a:solidFill>
              </a:rPr>
              <a:t>   </a:t>
            </a:r>
            <a:r>
              <a:rPr lang="sr-Latn-RS" sz="2400" dirty="0">
                <a:solidFill>
                  <a:srgbClr val="002060"/>
                </a:solidFill>
              </a:rPr>
              <a:t>здравља. </a:t>
            </a:r>
            <a:endParaRPr lang="sr-Cyrl-RS" sz="2400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r-Cyrl-RS" sz="1800" dirty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RS" sz="2400" u="sng" dirty="0">
                <a:solidFill>
                  <a:schemeClr val="accent6">
                    <a:lumMod val="75000"/>
                  </a:schemeClr>
                </a:solidFill>
              </a:rPr>
              <a:t>У сарадњи са Подружницом за Јужнобачки округ Друштва психолога Србије: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Latn-RS" sz="2400" dirty="0">
                <a:solidFill>
                  <a:srgbClr val="002060"/>
                </a:solidFill>
              </a:rPr>
              <a:t>Покреће се </a:t>
            </a:r>
            <a:r>
              <a:rPr lang="sr-Latn-RS" sz="2400" b="1" dirty="0">
                <a:solidFill>
                  <a:srgbClr val="002060"/>
                </a:solidFill>
              </a:rPr>
              <a:t>иницијатива “Ментално здравље у доба короне</a:t>
            </a:r>
            <a:r>
              <a:rPr lang="sr-Latn-RS" sz="2400" dirty="0">
                <a:solidFill>
                  <a:srgbClr val="002060"/>
                </a:solidFill>
              </a:rPr>
              <a:t>”</a:t>
            </a:r>
            <a:r>
              <a:rPr lang="sr-Cyrl-RS" sz="2400" dirty="0">
                <a:solidFill>
                  <a:srgbClr val="002060"/>
                </a:solidFill>
              </a:rPr>
              <a:t> (2020. г)</a:t>
            </a:r>
            <a:r>
              <a:rPr lang="sr-Latn-RS" sz="2400" dirty="0">
                <a:solidFill>
                  <a:srgbClr val="002060"/>
                </a:solidFill>
              </a:rPr>
              <a:t>, са интернет страницом и </a:t>
            </a:r>
            <a:r>
              <a:rPr lang="sr-Latn-RS" sz="2400" b="1" dirty="0">
                <a:solidFill>
                  <a:srgbClr val="002060"/>
                </a:solidFill>
              </a:rPr>
              <a:t>саветовалиштем “Причајмо (к)од куће”.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r-Cyrl-RS" sz="2400" dirty="0">
                <a:solidFill>
                  <a:srgbClr val="002060"/>
                </a:solidFill>
              </a:rPr>
              <a:t>Покреће се </a:t>
            </a:r>
            <a:r>
              <a:rPr lang="sr-Cyrl-RS" sz="2400" b="1" dirty="0">
                <a:solidFill>
                  <a:srgbClr val="002060"/>
                </a:solidFill>
              </a:rPr>
              <a:t>иницијатива „Сазвежђе подршке“</a:t>
            </a:r>
            <a:r>
              <a:rPr lang="sr-Cyrl-RS" sz="2400" dirty="0">
                <a:solidFill>
                  <a:srgbClr val="002060"/>
                </a:solidFill>
              </a:rPr>
              <a:t> (2020. г),                          мрежа психолошких саветовалишта на територији Града Новог Сада:       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C00000"/>
                </a:solidFill>
              </a:rPr>
              <a:t>#sazvežđepodrške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9" r="18492"/>
          <a:stretch/>
        </p:blipFill>
        <p:spPr>
          <a:xfrm>
            <a:off x="9405263" y="1201736"/>
            <a:ext cx="2786737" cy="2176464"/>
          </a:xfrm>
          <a:prstGeom prst="rect">
            <a:avLst/>
          </a:prstGeom>
        </p:spPr>
      </p:pic>
      <p:pic>
        <p:nvPicPr>
          <p:cNvPr id="3082" name="Picture 10" descr="Опис фотографије није доступан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809" y="4016043"/>
            <a:ext cx="2893191" cy="289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079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40532"/>
            <a:ext cx="11607800" cy="1325563"/>
          </a:xfrm>
        </p:spPr>
        <p:txBody>
          <a:bodyPr>
            <a:noAutofit/>
          </a:bodyPr>
          <a:lstStyle/>
          <a:p>
            <a:pPr algn="ctr"/>
            <a:r>
              <a:rPr lang="sr-Cyrl-RS" sz="3200" b="1" dirty="0">
                <a:solidFill>
                  <a:srgbClr val="002060"/>
                </a:solidFill>
                <a:latin typeface="+mn-lt"/>
              </a:rPr>
              <a:t>Програмски задатак „Унапређење менталног здравља породице – подршка од самог почетка“ Посебног програма у области јавног здравља за територију Војводине, 2019 - 2023. г</a:t>
            </a:r>
            <a:endParaRPr lang="en-US" sz="32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6" t="8148" r="626" b="3828"/>
          <a:stretch/>
        </p:blipFill>
        <p:spPr>
          <a:xfrm>
            <a:off x="656095" y="1366095"/>
            <a:ext cx="10879809" cy="54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8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1949</Words>
  <Application>Microsoft Office PowerPoint</Application>
  <PresentationFormat>Widescreen</PresentationFormat>
  <Paragraphs>170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Helvetica Neue</vt:lpstr>
      <vt:lpstr>Times New Roman</vt:lpstr>
      <vt:lpstr>Office Theme</vt:lpstr>
      <vt:lpstr>Искуства Института за јавно здравље Војводине у промоцији менталног здравља младих</vt:lpstr>
      <vt:lpstr>Садржај излагања</vt:lpstr>
      <vt:lpstr>Фестивал менталног здравља 2016-2023. г.</vt:lpstr>
      <vt:lpstr>PowerPoint Presentation</vt:lpstr>
      <vt:lpstr>Програмски одбор ФМЗ</vt:lpstr>
      <vt:lpstr>РЕЗУЛТАТИ</vt:lpstr>
      <vt:lpstr>PowerPoint Presentation</vt:lpstr>
      <vt:lpstr>Мрежа за боље ментално здравље “Карика”</vt:lpstr>
      <vt:lpstr>Програмски задатак „Унапређење менталног здравља породице – подршка од самог почетка“ Посебног програма у области јавног здравља за територију Војводине, 2019 - 2023. г</vt:lpstr>
      <vt:lpstr>PowerPoint Presentation</vt:lpstr>
      <vt:lpstr>Релевантне кампање у промоцији менталног здравља младих које остварује ИЗЈЗВ у оквиру Подпрограма 4 Општег интереса у здравству Министарства здравља РС </vt:lpstr>
      <vt:lpstr>PowerPoint Presentation</vt:lpstr>
      <vt:lpstr>PowerPoint Presentation</vt:lpstr>
      <vt:lpstr>Други релевантни пројекти и активности које остварује ИЗЈЗВ у области промоције менталног здравља младих</vt:lpstr>
      <vt:lpstr>PowerPoint Presentation</vt:lpstr>
      <vt:lpstr>Препоруке након дијалога о менталном здрављу младих у оквиру ФМЗ, едукација и Мреже за боље ментално здравље „Карика“</vt:lpstr>
      <vt:lpstr>Препоруке након дијалога о менталном здрављу младих у оквиру ФМЗ и Мреже за боље ментално здравље „Карика“</vt:lpstr>
      <vt:lpstr>Препоруке након дијалога о менталном здрављу младих у оквиру ФМЗ и Мреже за боље ментално здравље „Карика“</vt:lpstr>
      <vt:lpstr>Препоруке након дијалога о менталном здрављу младих у оквиру ФМЗ и Мреже за боље ментално здравље „Карика“</vt:lpstr>
      <vt:lpstr>Хвала вам на пажњи!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Snežana Ukropina</dc:creator>
  <cp:lastModifiedBy>Tatjana Rakić</cp:lastModifiedBy>
  <cp:revision>42</cp:revision>
  <dcterms:created xsi:type="dcterms:W3CDTF">2023-10-19T06:14:19Z</dcterms:created>
  <dcterms:modified xsi:type="dcterms:W3CDTF">2023-10-24T11:16:45Z</dcterms:modified>
</cp:coreProperties>
</file>